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4"/>
  </p:notesMasterIdLst>
  <p:sldIdLst>
    <p:sldId id="257" r:id="rId2"/>
    <p:sldId id="333" r:id="rId3"/>
    <p:sldId id="372" r:id="rId4"/>
    <p:sldId id="389" r:id="rId5"/>
    <p:sldId id="390" r:id="rId6"/>
    <p:sldId id="391" r:id="rId7"/>
    <p:sldId id="392" r:id="rId8"/>
    <p:sldId id="305" r:id="rId9"/>
    <p:sldId id="336" r:id="rId10"/>
    <p:sldId id="365" r:id="rId11"/>
    <p:sldId id="343" r:id="rId12"/>
    <p:sldId id="321" r:id="rId13"/>
    <p:sldId id="377" r:id="rId14"/>
    <p:sldId id="378" r:id="rId15"/>
    <p:sldId id="379" r:id="rId16"/>
    <p:sldId id="380" r:id="rId17"/>
    <p:sldId id="381" r:id="rId18"/>
    <p:sldId id="382" r:id="rId19"/>
    <p:sldId id="383" r:id="rId20"/>
    <p:sldId id="384" r:id="rId21"/>
    <p:sldId id="385" r:id="rId22"/>
    <p:sldId id="386" r:id="rId23"/>
    <p:sldId id="387" r:id="rId24"/>
    <p:sldId id="388" r:id="rId25"/>
    <p:sldId id="327" r:id="rId26"/>
    <p:sldId id="373" r:id="rId27"/>
    <p:sldId id="374" r:id="rId28"/>
    <p:sldId id="323" r:id="rId29"/>
    <p:sldId id="328" r:id="rId30"/>
    <p:sldId id="330" r:id="rId31"/>
    <p:sldId id="291" r:id="rId32"/>
    <p:sldId id="295" r:id="rId33"/>
    <p:sldId id="318" r:id="rId34"/>
    <p:sldId id="285" r:id="rId35"/>
    <p:sldId id="393" r:id="rId36"/>
    <p:sldId id="290" r:id="rId37"/>
    <p:sldId id="293" r:id="rId38"/>
    <p:sldId id="294" r:id="rId39"/>
    <p:sldId id="334" r:id="rId40"/>
    <p:sldId id="329" r:id="rId41"/>
    <p:sldId id="394" r:id="rId42"/>
    <p:sldId id="331" r:id="rId43"/>
    <p:sldId id="345" r:id="rId44"/>
    <p:sldId id="346" r:id="rId45"/>
    <p:sldId id="347" r:id="rId46"/>
    <p:sldId id="348" r:id="rId47"/>
    <p:sldId id="349" r:id="rId48"/>
    <p:sldId id="350" r:id="rId49"/>
    <p:sldId id="351" r:id="rId50"/>
    <p:sldId id="352" r:id="rId51"/>
    <p:sldId id="353" r:id="rId52"/>
    <p:sldId id="354" r:id="rId53"/>
    <p:sldId id="355" r:id="rId54"/>
    <p:sldId id="356" r:id="rId55"/>
    <p:sldId id="357" r:id="rId56"/>
    <p:sldId id="358" r:id="rId57"/>
    <p:sldId id="359" r:id="rId58"/>
    <p:sldId id="360" r:id="rId59"/>
    <p:sldId id="272" r:id="rId60"/>
    <p:sldId id="366" r:id="rId61"/>
    <p:sldId id="367" r:id="rId62"/>
    <p:sldId id="282" r:id="rId63"/>
    <p:sldId id="368" r:id="rId64"/>
    <p:sldId id="370" r:id="rId65"/>
    <p:sldId id="371" r:id="rId66"/>
    <p:sldId id="340" r:id="rId67"/>
    <p:sldId id="341" r:id="rId68"/>
    <p:sldId id="332" r:id="rId69"/>
    <p:sldId id="276" r:id="rId70"/>
    <p:sldId id="363" r:id="rId71"/>
    <p:sldId id="364" r:id="rId72"/>
    <p:sldId id="279" r:id="rId73"/>
  </p:sldIdLst>
  <p:sldSz cx="12192000" cy="6858000"/>
  <p:notesSz cx="6797675" cy="987425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160" userDrawn="1">
          <p15:clr>
            <a:srgbClr val="A4A3A4"/>
          </p15:clr>
        </p15:guide>
        <p15:guide id="4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ey Paznikov" initials="AP" lastIdx="9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605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anose="020F050202020403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B02F6EB2-DDB4-4E63-91D2-EFE7BE58860A}" type="datetimeFigureOut">
              <a:rPr lang="ru-RU" smtClean="0"/>
              <a:pPr/>
              <a:t>27.06.2019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51983"/>
            <a:ext cx="5438140" cy="388798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anose="020F050202020403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B61F24E0-C652-4626-B356-6B249AD4FEE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7633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/>
              <a:t>Уважаемые коллеги разрешите представить Вашему вниманию результаты работы на тему </a:t>
            </a:r>
            <a:r>
              <a:rPr lang="en-US" dirty="0"/>
              <a:t>“”</a:t>
            </a:r>
            <a:r>
              <a:rPr lang="ru-RU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6793A-05FC-4FE3-B58C-5A58C4E7BAA9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8954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/>
              <a:t>Уважаемые коллеги разрешите представить Вашему вниманию результаты работы на тему </a:t>
            </a:r>
            <a:r>
              <a:rPr lang="en-US" dirty="0"/>
              <a:t>“”</a:t>
            </a:r>
            <a:r>
              <a:rPr lang="ru-RU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6793A-05FC-4FE3-B58C-5A58C4E7BAA9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1836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/>
              <a:t>Уважаемые коллеги разрешите представить Вашему вниманию результаты работы на тему </a:t>
            </a:r>
            <a:r>
              <a:rPr lang="en-US" dirty="0"/>
              <a:t>“”</a:t>
            </a:r>
            <a:r>
              <a:rPr lang="ru-RU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6793A-05FC-4FE3-B58C-5A58C4E7BAA9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9785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/>
              <a:t>Уважаемые коллеги разрешите представить Вашему вниманию результаты работы на тему </a:t>
            </a:r>
            <a:r>
              <a:rPr lang="en-US" dirty="0"/>
              <a:t>“”</a:t>
            </a:r>
            <a:r>
              <a:rPr lang="ru-RU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6793A-05FC-4FE3-B58C-5A58C4E7BAA9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9785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/>
              <a:t>Уважаемые коллеги разрешите представить Вашему вниманию результаты работы на тему </a:t>
            </a:r>
            <a:r>
              <a:rPr lang="en-US" dirty="0"/>
              <a:t>“”</a:t>
            </a:r>
            <a:r>
              <a:rPr lang="ru-RU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6793A-05FC-4FE3-B58C-5A58C4E7BAA9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9495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/>
              <a:t>Уважаемые коллеги разрешите представить Вашему вниманию результаты работы на тему </a:t>
            </a:r>
            <a:r>
              <a:rPr lang="en-US" dirty="0"/>
              <a:t>“”</a:t>
            </a:r>
            <a:r>
              <a:rPr lang="ru-RU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6793A-05FC-4FE3-B58C-5A58C4E7BAA9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3954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/>
              <a:t>Уважаемые коллеги разрешите представить Вашему вниманию результаты работы на тему </a:t>
            </a:r>
            <a:r>
              <a:rPr lang="en-US" dirty="0"/>
              <a:t>“”</a:t>
            </a:r>
            <a:r>
              <a:rPr lang="ru-RU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6793A-05FC-4FE3-B58C-5A58C4E7BAA9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04677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/>
              <a:t>Уважаемые коллеги разрешите представить Вашему вниманию результаты работы на тему </a:t>
            </a:r>
            <a:r>
              <a:rPr lang="en-US" dirty="0"/>
              <a:t>“”</a:t>
            </a:r>
            <a:r>
              <a:rPr lang="ru-RU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6793A-05FC-4FE3-B58C-5A58C4E7BAA9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76564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/>
              <a:t>Уважаемые коллеги разрешите представить Вашему вниманию результаты работы на тему </a:t>
            </a:r>
            <a:r>
              <a:rPr lang="en-US" dirty="0"/>
              <a:t>“”</a:t>
            </a:r>
            <a:r>
              <a:rPr lang="ru-RU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6793A-05FC-4FE3-B58C-5A58C4E7BAA9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7650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/>
              <a:t>Уважаемые коллеги разрешите представить Вашему вниманию результаты работы на тему </a:t>
            </a:r>
            <a:r>
              <a:rPr lang="en-US" dirty="0"/>
              <a:t>“”</a:t>
            </a:r>
            <a:r>
              <a:rPr lang="ru-RU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6793A-05FC-4FE3-B58C-5A58C4E7BAA9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97125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/>
              <a:t>Уважаемые коллеги разрешите представить Вашему вниманию результаты работы на тему </a:t>
            </a:r>
            <a:r>
              <a:rPr lang="en-US" dirty="0"/>
              <a:t>“”</a:t>
            </a:r>
            <a:r>
              <a:rPr lang="ru-RU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6793A-05FC-4FE3-B58C-5A58C4E7BAA9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546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/>
              <a:t>Уважаемые коллеги разрешите представить Вашему вниманию результаты работы на тему </a:t>
            </a:r>
            <a:r>
              <a:rPr lang="en-US" dirty="0"/>
              <a:t>“”</a:t>
            </a:r>
            <a:r>
              <a:rPr lang="ru-RU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6793A-05FC-4FE3-B58C-5A58C4E7BAA9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27097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/>
              <a:t>Уважаемые коллеги разрешите представить Вашему вниманию результаты работы на тему </a:t>
            </a:r>
            <a:r>
              <a:rPr lang="en-US" dirty="0"/>
              <a:t>“”</a:t>
            </a:r>
            <a:r>
              <a:rPr lang="ru-RU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6793A-05FC-4FE3-B58C-5A58C4E7BAA9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2901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/>
              <a:t>Уважаемые коллеги разрешите представить Вашему вниманию результаты работы на тему </a:t>
            </a:r>
            <a:r>
              <a:rPr lang="en-US" dirty="0"/>
              <a:t>“”</a:t>
            </a:r>
            <a:r>
              <a:rPr lang="ru-RU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6793A-05FC-4FE3-B58C-5A58C4E7BAA9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04839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/>
              <a:t>Уважаемые коллеги разрешите представить Вашему вниманию результаты работы на тему </a:t>
            </a:r>
            <a:r>
              <a:rPr lang="en-US" dirty="0"/>
              <a:t>“”</a:t>
            </a:r>
            <a:r>
              <a:rPr lang="ru-RU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6793A-05FC-4FE3-B58C-5A58C4E7BAA9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948001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/>
              <a:t>Уважаемые коллеги разрешите представить Вашему вниманию результаты работы на тему </a:t>
            </a:r>
            <a:r>
              <a:rPr lang="en-US" dirty="0"/>
              <a:t>“”</a:t>
            </a:r>
            <a:r>
              <a:rPr lang="ru-RU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6793A-05FC-4FE3-B58C-5A58C4E7BAA9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04970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/>
              <a:t>Уважаемые коллеги разрешите представить Вашему вниманию результаты работы на тему </a:t>
            </a:r>
            <a:r>
              <a:rPr lang="en-US" dirty="0"/>
              <a:t>“”</a:t>
            </a:r>
            <a:r>
              <a:rPr lang="ru-RU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6793A-05FC-4FE3-B58C-5A58C4E7BAA9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98128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/>
              <a:t>Уважаемые коллеги разрешите представить Вашему вниманию результаты работы на тему </a:t>
            </a:r>
            <a:r>
              <a:rPr lang="en-US" dirty="0"/>
              <a:t>“”</a:t>
            </a:r>
            <a:r>
              <a:rPr lang="ru-RU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6793A-05FC-4FE3-B58C-5A58C4E7BAA9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98128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/>
              <a:t>Уважаемые коллеги разрешите представить Вашему вниманию результаты работы на тему </a:t>
            </a:r>
            <a:r>
              <a:rPr lang="en-US" dirty="0"/>
              <a:t>“”</a:t>
            </a:r>
            <a:r>
              <a:rPr lang="ru-RU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6793A-05FC-4FE3-B58C-5A58C4E7BAA9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98128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/>
              <a:t>Уважаемые коллеги разрешите представить Вашему вниманию результаты работы на тему </a:t>
            </a:r>
            <a:r>
              <a:rPr lang="en-US" dirty="0"/>
              <a:t>“”</a:t>
            </a:r>
            <a:r>
              <a:rPr lang="ru-RU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6793A-05FC-4FE3-B58C-5A58C4E7BAA9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9866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/>
              <a:t>Уважаемые коллеги разрешите представить Вашему вниманию результаты работы на тему </a:t>
            </a:r>
            <a:r>
              <a:rPr lang="en-US" dirty="0"/>
              <a:t>“”</a:t>
            </a:r>
            <a:r>
              <a:rPr lang="ru-RU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6793A-05FC-4FE3-B58C-5A58C4E7BAA9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16236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/>
              <a:t>Уважаемые коллеги разрешите представить Вашему вниманию результаты работы на тему </a:t>
            </a:r>
            <a:r>
              <a:rPr lang="en-US" dirty="0"/>
              <a:t>“”</a:t>
            </a:r>
            <a:r>
              <a:rPr lang="ru-RU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6793A-05FC-4FE3-B58C-5A58C4E7BAA9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4571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/>
              <a:t>Уважаемые коллеги разрешите представить Вашему вниманию результаты работы на тему </a:t>
            </a:r>
            <a:r>
              <a:rPr lang="en-US" dirty="0"/>
              <a:t>“”</a:t>
            </a:r>
            <a:r>
              <a:rPr lang="ru-RU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6793A-05FC-4FE3-B58C-5A58C4E7BAA9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77434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/>
              <a:t>Уважаемые коллеги разрешите представить Вашему вниманию результаты работы на тему </a:t>
            </a:r>
            <a:r>
              <a:rPr lang="en-US" dirty="0"/>
              <a:t>“”</a:t>
            </a:r>
            <a:r>
              <a:rPr lang="ru-RU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6793A-05FC-4FE3-B58C-5A58C4E7BAA9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01704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/>
              <a:t>Уважаемые коллеги разрешите представить Вашему вниманию результаты работы на тему </a:t>
            </a:r>
            <a:r>
              <a:rPr lang="en-US" dirty="0"/>
              <a:t>“”</a:t>
            </a:r>
            <a:r>
              <a:rPr lang="ru-RU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6793A-05FC-4FE3-B58C-5A58C4E7BAA9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62564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/>
              <a:t>Уважаемые коллеги разрешите представить Вашему вниманию результаты работы на тему </a:t>
            </a:r>
            <a:r>
              <a:rPr lang="en-US" dirty="0"/>
              <a:t>“”</a:t>
            </a:r>
            <a:r>
              <a:rPr lang="ru-RU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6793A-05FC-4FE3-B58C-5A58C4E7BAA9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19779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/>
              <a:t>Уважаемые коллеги разрешите представить Вашему вниманию результаты работы на тему </a:t>
            </a:r>
            <a:r>
              <a:rPr lang="en-US" dirty="0"/>
              <a:t>“”</a:t>
            </a:r>
            <a:r>
              <a:rPr lang="ru-RU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6793A-05FC-4FE3-B58C-5A58C4E7BAA9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85094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/>
              <a:t>Уважаемые коллеги разрешите представить Вашему вниманию результаты работы на тему </a:t>
            </a:r>
            <a:r>
              <a:rPr lang="en-US" dirty="0"/>
              <a:t>“”</a:t>
            </a:r>
            <a:r>
              <a:rPr lang="ru-RU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6793A-05FC-4FE3-B58C-5A58C4E7BAA9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45719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/>
              <a:t>Уважаемые коллеги разрешите представить Вашему вниманию результаты работы на тему </a:t>
            </a:r>
            <a:r>
              <a:rPr lang="en-US" dirty="0"/>
              <a:t>“”</a:t>
            </a:r>
            <a:r>
              <a:rPr lang="ru-RU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6793A-05FC-4FE3-B58C-5A58C4E7BAA9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58790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/>
              <a:t>Уважаемые коллеги разрешите представить Вашему вниманию результаты работы на тему </a:t>
            </a:r>
            <a:r>
              <a:rPr lang="en-US" dirty="0"/>
              <a:t>“”</a:t>
            </a:r>
            <a:r>
              <a:rPr lang="ru-RU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6793A-05FC-4FE3-B58C-5A58C4E7BAA9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98128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/>
              <a:t>Уважаемые коллеги разрешите представить Вашему вниманию результаты работы на тему </a:t>
            </a:r>
            <a:r>
              <a:rPr lang="en-US" dirty="0"/>
              <a:t>“”</a:t>
            </a:r>
            <a:r>
              <a:rPr lang="ru-RU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6793A-05FC-4FE3-B58C-5A58C4E7BAA9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67984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/>
              <a:t>Уважаемые коллеги разрешите представить Вашему вниманию результаты работы на тему </a:t>
            </a:r>
            <a:r>
              <a:rPr lang="en-US" dirty="0"/>
              <a:t>“”</a:t>
            </a:r>
            <a:r>
              <a:rPr lang="ru-RU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6793A-05FC-4FE3-B58C-5A58C4E7BAA9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98128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/>
              <a:t>Уважаемые коллеги разрешите представить Вашему вниманию результаты работы на тему </a:t>
            </a:r>
            <a:r>
              <a:rPr lang="en-US" dirty="0"/>
              <a:t>“”</a:t>
            </a:r>
            <a:r>
              <a:rPr lang="ru-RU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6793A-05FC-4FE3-B58C-5A58C4E7BAA9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7997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/>
              <a:t>Уважаемые коллеги разрешите представить Вашему вниманию результаты работы на тему </a:t>
            </a:r>
            <a:r>
              <a:rPr lang="en-US" dirty="0"/>
              <a:t>“”</a:t>
            </a:r>
            <a:r>
              <a:rPr lang="ru-RU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6793A-05FC-4FE3-B58C-5A58C4E7BAA9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31632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/>
              <a:t>Уважаемые коллеги разрешите представить Вашему вниманию результаты работы на тему </a:t>
            </a:r>
            <a:r>
              <a:rPr lang="en-US" dirty="0"/>
              <a:t>“”</a:t>
            </a:r>
            <a:r>
              <a:rPr lang="ru-RU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6793A-05FC-4FE3-B58C-5A58C4E7BAA9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18870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/>
              <a:t>Уважаемые коллеги разрешите представить Вашему вниманию результаты работы на тему </a:t>
            </a:r>
            <a:r>
              <a:rPr lang="en-US" dirty="0"/>
              <a:t>“”</a:t>
            </a:r>
            <a:r>
              <a:rPr lang="ru-RU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6793A-05FC-4FE3-B58C-5A58C4E7BAA9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28518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/>
              <a:t>Уважаемые коллеги разрешите представить Вашему вниманию результаты работы на тему </a:t>
            </a:r>
            <a:r>
              <a:rPr lang="en-US" dirty="0"/>
              <a:t>“”</a:t>
            </a:r>
            <a:r>
              <a:rPr lang="ru-RU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6793A-05FC-4FE3-B58C-5A58C4E7BAA9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20196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/>
              <a:t>Уважаемые коллеги разрешите представить Вашему вниманию результаты работы на тему </a:t>
            </a:r>
            <a:r>
              <a:rPr lang="en-US" dirty="0"/>
              <a:t>“”</a:t>
            </a:r>
            <a:r>
              <a:rPr lang="ru-RU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6793A-05FC-4FE3-B58C-5A58C4E7BAA9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84214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/>
              <a:t>Уважаемые коллеги разрешите представить Вашему вниманию результаты работы на тему </a:t>
            </a:r>
            <a:r>
              <a:rPr lang="en-US" dirty="0"/>
              <a:t>“”</a:t>
            </a:r>
            <a:r>
              <a:rPr lang="ru-RU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6793A-05FC-4FE3-B58C-5A58C4E7BAA9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83450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/>
              <a:t>Уважаемые коллеги разрешите представить Вашему вниманию результаты работы на тему </a:t>
            </a:r>
            <a:r>
              <a:rPr lang="en-US" dirty="0"/>
              <a:t>“”</a:t>
            </a:r>
            <a:r>
              <a:rPr lang="ru-RU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6793A-05FC-4FE3-B58C-5A58C4E7BAA9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3467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/>
              <a:t>Уважаемые коллеги разрешите представить Вашему вниманию результаты работы на тему </a:t>
            </a:r>
            <a:r>
              <a:rPr lang="en-US" dirty="0"/>
              <a:t>“”</a:t>
            </a:r>
            <a:r>
              <a:rPr lang="ru-RU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6793A-05FC-4FE3-B58C-5A58C4E7BAA9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12541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/>
              <a:t>Уважаемые коллеги разрешите представить Вашему вниманию результаты работы на тему </a:t>
            </a:r>
            <a:r>
              <a:rPr lang="en-US" dirty="0"/>
              <a:t>“”</a:t>
            </a:r>
            <a:r>
              <a:rPr lang="ru-RU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6793A-05FC-4FE3-B58C-5A58C4E7BAA9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1758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/>
              <a:t>Уважаемые коллеги разрешите представить Вашему вниманию результаты работы на тему </a:t>
            </a:r>
            <a:r>
              <a:rPr lang="en-US" dirty="0"/>
              <a:t>“”</a:t>
            </a:r>
            <a:r>
              <a:rPr lang="ru-RU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6793A-05FC-4FE3-B58C-5A58C4E7BAA9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87128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/>
              <a:t>Уважаемые коллеги разрешите представить Вашему вниманию результаты работы на тему </a:t>
            </a:r>
            <a:r>
              <a:rPr lang="en-US" dirty="0"/>
              <a:t>“”</a:t>
            </a:r>
            <a:r>
              <a:rPr lang="ru-RU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6793A-05FC-4FE3-B58C-5A58C4E7BAA9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60272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/>
              <a:t>Уважаемые коллеги разрешите представить Вашему вниманию результаты работы на тему </a:t>
            </a:r>
            <a:r>
              <a:rPr lang="en-US" dirty="0"/>
              <a:t>“”</a:t>
            </a:r>
            <a:r>
              <a:rPr lang="ru-RU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6793A-05FC-4FE3-B58C-5A58C4E7BAA9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36223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/>
              <a:t>Уважаемые коллеги разрешите представить Вашему вниманию результаты работы на тему </a:t>
            </a:r>
            <a:r>
              <a:rPr lang="en-US" dirty="0"/>
              <a:t>“”</a:t>
            </a:r>
            <a:r>
              <a:rPr lang="ru-RU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6793A-05FC-4FE3-B58C-5A58C4E7BAA9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92369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/>
              <a:t>Уважаемые коллеги разрешите представить Вашему вниманию результаты работы на тему </a:t>
            </a:r>
            <a:r>
              <a:rPr lang="en-US" dirty="0"/>
              <a:t>“”</a:t>
            </a:r>
            <a:r>
              <a:rPr lang="ru-RU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6793A-05FC-4FE3-B58C-5A58C4E7BAA9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82969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/>
              <a:t>Уважаемые коллеги разрешите представить Вашему вниманию результаты работы на тему </a:t>
            </a:r>
            <a:r>
              <a:rPr lang="en-US" dirty="0"/>
              <a:t>“”</a:t>
            </a:r>
            <a:r>
              <a:rPr lang="ru-RU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6793A-05FC-4FE3-B58C-5A58C4E7BAA9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359617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/>
              <a:t>Уважаемые коллеги разрешите представить Вашему вниманию результаты работы на тему </a:t>
            </a:r>
            <a:r>
              <a:rPr lang="en-US" dirty="0"/>
              <a:t>“”</a:t>
            </a:r>
            <a:r>
              <a:rPr lang="ru-RU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6793A-05FC-4FE3-B58C-5A58C4E7BAA9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58263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/>
              <a:t>Уважаемые коллеги разрешите представить Вашему вниманию результаты работы на тему </a:t>
            </a:r>
            <a:r>
              <a:rPr lang="en-US" dirty="0"/>
              <a:t>“”</a:t>
            </a:r>
            <a:r>
              <a:rPr lang="ru-RU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6793A-05FC-4FE3-B58C-5A58C4E7BAA9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771652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/>
              <a:t>Уважаемые коллеги разрешите представить Вашему вниманию результаты работы на тему </a:t>
            </a:r>
            <a:r>
              <a:rPr lang="en-US" dirty="0"/>
              <a:t>“”</a:t>
            </a:r>
            <a:r>
              <a:rPr lang="ru-RU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6793A-05FC-4FE3-B58C-5A58C4E7BAA9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22504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/>
              <a:t>Уважаемые коллеги разрешите представить Вашему вниманию результаты работы на тему </a:t>
            </a:r>
            <a:r>
              <a:rPr lang="en-US" dirty="0"/>
              <a:t>“”</a:t>
            </a:r>
            <a:r>
              <a:rPr lang="ru-RU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6793A-05FC-4FE3-B58C-5A58C4E7BAA9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06768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/>
              <a:t>Уважаемые коллеги разрешите представить Вашему вниманию результаты работы на тему </a:t>
            </a:r>
            <a:r>
              <a:rPr lang="en-US" dirty="0"/>
              <a:t>“”</a:t>
            </a:r>
            <a:r>
              <a:rPr lang="ru-RU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6793A-05FC-4FE3-B58C-5A58C4E7BAA9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47001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/>
              <a:t>Уважаемые коллеги разрешите представить Вашему вниманию результаты работы на тему </a:t>
            </a:r>
            <a:r>
              <a:rPr lang="en-US" dirty="0"/>
              <a:t>“”</a:t>
            </a:r>
            <a:r>
              <a:rPr lang="ru-RU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6793A-05FC-4FE3-B58C-5A58C4E7BAA9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287938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/>
              <a:t>Уважаемые коллеги разрешите представить Вашему вниманию результаты работы на тему </a:t>
            </a:r>
            <a:r>
              <a:rPr lang="en-US" dirty="0"/>
              <a:t>“”</a:t>
            </a:r>
            <a:r>
              <a:rPr lang="ru-RU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6793A-05FC-4FE3-B58C-5A58C4E7BAA9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7733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/>
              <a:t>Уважаемые коллеги разрешите представить Вашему вниманию результаты работы на тему </a:t>
            </a:r>
            <a:r>
              <a:rPr lang="en-US" dirty="0"/>
              <a:t>“”</a:t>
            </a:r>
            <a:r>
              <a:rPr lang="ru-RU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6793A-05FC-4FE3-B58C-5A58C4E7BAA9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991057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/>
              <a:t>Уважаемые коллеги разрешите представить Вашему вниманию результаты работы на тему </a:t>
            </a:r>
            <a:r>
              <a:rPr lang="en-US" dirty="0"/>
              <a:t>“”</a:t>
            </a:r>
            <a:r>
              <a:rPr lang="ru-RU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6793A-05FC-4FE3-B58C-5A58C4E7BAA9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684773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/>
              <a:t>Уважаемые коллеги разрешите представить Вашему вниманию результаты работы на тему </a:t>
            </a:r>
            <a:r>
              <a:rPr lang="en-US" dirty="0"/>
              <a:t>“”</a:t>
            </a:r>
            <a:r>
              <a:rPr lang="ru-RU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6793A-05FC-4FE3-B58C-5A58C4E7BAA9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053320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/>
              <a:t>Уважаемые коллеги разрешите представить Вашему вниманию результаты работы на тему </a:t>
            </a:r>
            <a:r>
              <a:rPr lang="en-US" dirty="0"/>
              <a:t>“”</a:t>
            </a:r>
            <a:r>
              <a:rPr lang="ru-RU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6793A-05FC-4FE3-B58C-5A58C4E7BAA9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89079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/>
              <a:t>Уважаемые коллеги разрешите представить Вашему вниманию результаты работы на тему </a:t>
            </a:r>
            <a:r>
              <a:rPr lang="en-US" dirty="0"/>
              <a:t>“”</a:t>
            </a:r>
            <a:r>
              <a:rPr lang="ru-RU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6793A-05FC-4FE3-B58C-5A58C4E7BAA9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779508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/>
              <a:t>Уважаемые коллеги разрешите представить Вашему вниманию результаты работы на тему </a:t>
            </a:r>
            <a:r>
              <a:rPr lang="en-US" dirty="0"/>
              <a:t>“”</a:t>
            </a:r>
            <a:r>
              <a:rPr lang="ru-RU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6793A-05FC-4FE3-B58C-5A58C4E7BAA9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16483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/>
              <a:t>Уважаемые коллеги разрешите представить Вашему вниманию результаты работы на тему </a:t>
            </a:r>
            <a:r>
              <a:rPr lang="en-US" dirty="0"/>
              <a:t>“”</a:t>
            </a:r>
            <a:r>
              <a:rPr lang="ru-RU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6793A-05FC-4FE3-B58C-5A58C4E7BAA9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9011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/>
              <a:t>Уважаемые коллеги разрешите представить Вашему вниманию результаты работы на тему </a:t>
            </a:r>
            <a:r>
              <a:rPr lang="en-US" dirty="0"/>
              <a:t>“”</a:t>
            </a:r>
            <a:r>
              <a:rPr lang="ru-RU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6793A-05FC-4FE3-B58C-5A58C4E7BAA9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6994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/>
              <a:t>Уважаемые коллеги разрешите представить Вашему вниманию результаты работы на тему </a:t>
            </a:r>
            <a:r>
              <a:rPr lang="en-US" dirty="0"/>
              <a:t>“”</a:t>
            </a:r>
            <a:r>
              <a:rPr lang="ru-RU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6793A-05FC-4FE3-B58C-5A58C4E7BAA9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8370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/>
              <a:t>Уважаемые коллеги разрешите представить Вашему вниманию результаты работы на тему </a:t>
            </a:r>
            <a:r>
              <a:rPr lang="en-US" dirty="0"/>
              <a:t>“”</a:t>
            </a:r>
            <a:r>
              <a:rPr lang="ru-RU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6793A-05FC-4FE3-B58C-5A58C4E7BAA9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0697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Calibri" panose="020F050202020403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DABCF803-CE53-4807-89F9-2674C6B484F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3365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DABCF803-CE53-4807-89F9-2674C6B484F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200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DABCF803-CE53-4807-89F9-2674C6B484F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647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5"/>
          <p:cNvSpPr>
            <a:spLocks noGrp="1"/>
          </p:cNvSpPr>
          <p:nvPr>
            <p:ph type="sldNum" sz="quarter" idx="10"/>
          </p:nvPr>
        </p:nvSpPr>
        <p:spPr>
          <a:xfrm>
            <a:off x="11500338" y="6462346"/>
            <a:ext cx="691663" cy="408354"/>
          </a:xfrm>
        </p:spPr>
        <p:txBody>
          <a:bodyPr/>
          <a:lstStyle>
            <a:lvl1pPr algn="ctr">
              <a:defRPr sz="18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3358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DABCF803-CE53-4807-89F9-2674C6B484F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9914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Calibri" panose="020F050202020403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DABCF803-CE53-4807-89F9-2674C6B484F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6645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DABCF803-CE53-4807-89F9-2674C6B484F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0723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DABCF803-CE53-4807-89F9-2674C6B484F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9888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DABCF803-CE53-4807-89F9-2674C6B484F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3673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DABCF803-CE53-4807-89F9-2674C6B484F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8565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Calibri" panose="020F050202020403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Calibri" panose="020F0502020204030204" pitchFamily="34" charset="0"/>
              </a:defRPr>
            </a:lvl1pPr>
            <a:lvl2pPr>
              <a:defRPr sz="28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000">
                <a:latin typeface="Calibri" panose="020F0502020204030204" pitchFamily="34" charset="0"/>
              </a:defRPr>
            </a:lvl4pPr>
            <a:lvl5pPr>
              <a:defRPr sz="2000">
                <a:latin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DABCF803-CE53-4807-89F9-2674C6B484F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5516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Calibri" panose="020F050202020403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Calibri" panose="020F05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DABCF803-CE53-4807-89F9-2674C6B484F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1659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DABCF803-CE53-4807-89F9-2674C6B484F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562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7.png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16.png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/>
          <p:cNvSpPr txBox="1">
            <a:spLocks/>
          </p:cNvSpPr>
          <p:nvPr/>
        </p:nvSpPr>
        <p:spPr bwMode="auto">
          <a:xfrm>
            <a:off x="358545" y="1369963"/>
            <a:ext cx="11480754" cy="2144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3600" b="1" dirty="0">
                <a:latin typeface="Calibri" panose="020F0502020204030204" pitchFamily="34" charset="0"/>
                <a:cs typeface="Times New Roman" panose="02020603050405020304" pitchFamily="18" charset="0"/>
              </a:rPr>
              <a:t>Инструментарий анализа эффективности </a:t>
            </a:r>
          </a:p>
          <a:p>
            <a:pPr algn="ctr"/>
            <a:r>
              <a:rPr lang="ru-RU" sz="3600" b="1" dirty="0">
                <a:latin typeface="Calibri" panose="020F0502020204030204" pitchFamily="34" charset="0"/>
                <a:cs typeface="Times New Roman" panose="02020603050405020304" pitchFamily="18" charset="0"/>
              </a:rPr>
              <a:t>выполнения атомарных операций </a:t>
            </a:r>
          </a:p>
          <a:p>
            <a:pPr algn="ctr"/>
            <a:r>
              <a:rPr lang="ru-RU" sz="3600" b="1" dirty="0">
                <a:latin typeface="Calibri" panose="020F0502020204030204" pitchFamily="34" charset="0"/>
                <a:cs typeface="Times New Roman" panose="02020603050405020304" pitchFamily="18" charset="0"/>
              </a:rPr>
              <a:t>в многоядерных вычислительных системах </a:t>
            </a:r>
          </a:p>
          <a:p>
            <a:pPr algn="ctr"/>
            <a:r>
              <a:rPr lang="ru-RU" sz="36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 общей памятью</a:t>
            </a:r>
            <a:endParaRPr lang="ru-RU" sz="36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TextBox 13"/>
          <p:cNvSpPr txBox="1">
            <a:spLocks noChangeArrowheads="1"/>
          </p:cNvSpPr>
          <p:nvPr/>
        </p:nvSpPr>
        <p:spPr bwMode="auto">
          <a:xfrm>
            <a:off x="880279" y="525988"/>
            <a:ext cx="10239152" cy="574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2800" dirty="0">
                <a:latin typeface="Calibri" panose="020F0502020204030204" pitchFamily="34" charset="0"/>
                <a:cs typeface="Arial" charset="0"/>
              </a:rPr>
              <a:t>Гончаренко Евгений Андреевич,  гр. 4005</a:t>
            </a:r>
            <a:endParaRPr lang="ru-RU" sz="2800" dirty="0">
              <a:latin typeface="Calibri" panose="020F0502020204030204" pitchFamily="34" charset="0"/>
            </a:endParaRPr>
          </a:p>
        </p:txBody>
      </p:sp>
      <p:sp>
        <p:nvSpPr>
          <p:cNvPr id="6" name="TextBox 13"/>
          <p:cNvSpPr txBox="1">
            <a:spLocks noChangeArrowheads="1"/>
          </p:cNvSpPr>
          <p:nvPr/>
        </p:nvSpPr>
        <p:spPr bwMode="auto">
          <a:xfrm>
            <a:off x="302100" y="3783923"/>
            <a:ext cx="11595561" cy="1392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Цель: </a:t>
            </a:r>
            <a:r>
              <a:rPr lang="ru-RU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разработать инструментарий для анализа эффективности </a:t>
            </a:r>
            <a:br>
              <a:rPr lang="ru-RU" sz="2400" dirty="0"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выполнения атомарных операций в многоядерных вычислительных системах </a:t>
            </a:r>
            <a:br>
              <a:rPr lang="ru-RU" sz="2400" dirty="0"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с учетом размеров данных, локальности и механизма когерентности кэш-памяти.</a:t>
            </a:r>
          </a:p>
        </p:txBody>
      </p:sp>
      <p:sp>
        <p:nvSpPr>
          <p:cNvPr id="5" name="TextBox 13"/>
          <p:cNvSpPr txBox="1">
            <a:spLocks noChangeArrowheads="1"/>
          </p:cNvSpPr>
          <p:nvPr/>
        </p:nvSpPr>
        <p:spPr bwMode="auto">
          <a:xfrm>
            <a:off x="307743" y="5488037"/>
            <a:ext cx="11595561" cy="1175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Кафедра вычислительной техники</a:t>
            </a:r>
          </a:p>
          <a:p>
            <a:pPr algn="ctr">
              <a:lnSpc>
                <a:spcPct val="120000"/>
              </a:lnSpc>
            </a:pP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Руководитель к. т. н., доцент Пазников А. А.</a:t>
            </a:r>
          </a:p>
          <a:p>
            <a:pPr algn="ctr">
              <a:lnSpc>
                <a:spcPct val="120000"/>
              </a:lnSpc>
            </a:pP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Санкт-Петербург, </a:t>
            </a:r>
            <a:r>
              <a:rPr lang="ru-RU" dirty="0">
                <a:latin typeface="Calibri" panose="020F0502020204030204" pitchFamily="34" charset="0"/>
                <a:cs typeface="Times New Roman" panose="02020603050405020304" pitchFamily="18" charset="0"/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9077715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665987" y="749449"/>
            <a:ext cx="4446167" cy="602835"/>
          </a:xfrm>
          <a:prstGeom prst="rect">
            <a:avLst/>
          </a:prstGeom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i="1" dirty="0">
                <a:solidFill>
                  <a:srgbClr val="7030A0"/>
                </a:solidFill>
                <a:latin typeface="+mj-lt"/>
                <a:cs typeface="Times New Roman" panose="02020603050405020304" pitchFamily="18" charset="0"/>
              </a:rPr>
              <a:t>l</a:t>
            </a:r>
            <a:r>
              <a:rPr lang="en-US" sz="2400" b="1" dirty="0">
                <a:solidFill>
                  <a:srgbClr val="7030A0"/>
                </a:solidFill>
                <a:latin typeface="+mj-lt"/>
                <a:cs typeface="Times New Roman" panose="02020603050405020304" pitchFamily="18" charset="0"/>
              </a:rPr>
              <a:t>(</a:t>
            </a:r>
            <a:r>
              <a:rPr lang="en-US" sz="2400" b="1" i="1" dirty="0" err="1">
                <a:solidFill>
                  <a:srgbClr val="7030A0"/>
                </a:solidFill>
                <a:latin typeface="+mj-lt"/>
                <a:cs typeface="Times New Roman" panose="02020603050405020304" pitchFamily="18" charset="0"/>
              </a:rPr>
              <a:t>o</a:t>
            </a:r>
            <a:r>
              <a:rPr lang="en-US" sz="2400" b="1" dirty="0" err="1">
                <a:solidFill>
                  <a:srgbClr val="7030A0"/>
                </a:solidFill>
                <a:latin typeface="+mj-lt"/>
                <a:cs typeface="Times New Roman" panose="02020603050405020304" pitchFamily="18" charset="0"/>
              </a:rPr>
              <a:t>,</a:t>
            </a:r>
            <a:r>
              <a:rPr lang="en-US" sz="2400" b="1" i="1" dirty="0" err="1">
                <a:solidFill>
                  <a:srgbClr val="7030A0"/>
                </a:solidFill>
                <a:latin typeface="+mj-lt"/>
                <a:cs typeface="Times New Roman" panose="02020603050405020304" pitchFamily="18" charset="0"/>
              </a:rPr>
              <a:t>s</a:t>
            </a:r>
            <a:r>
              <a:rPr lang="en-US" sz="2400" b="1" dirty="0" err="1">
                <a:solidFill>
                  <a:srgbClr val="7030A0"/>
                </a:solidFill>
                <a:latin typeface="+mj-lt"/>
                <a:cs typeface="Times New Roman" panose="02020603050405020304" pitchFamily="18" charset="0"/>
              </a:rPr>
              <a:t>,</a:t>
            </a:r>
            <a:r>
              <a:rPr lang="en-US" sz="2400" b="1" i="1" dirty="0" err="1">
                <a:solidFill>
                  <a:srgbClr val="7030A0"/>
                </a:solidFill>
                <a:latin typeface="+mj-lt"/>
                <a:cs typeface="Times New Roman" panose="02020603050405020304" pitchFamily="18" charset="0"/>
              </a:rPr>
              <a:t>w,a</a:t>
            </a:r>
            <a:r>
              <a:rPr lang="en-US" sz="2400" b="1" dirty="0">
                <a:solidFill>
                  <a:srgbClr val="7030A0"/>
                </a:solidFill>
                <a:latin typeface="+mj-lt"/>
                <a:cs typeface="Times New Roman" panose="02020603050405020304" pitchFamily="18" charset="0"/>
              </a:rPr>
              <a:t>) = </a:t>
            </a:r>
            <a:r>
              <a:rPr lang="en-US" sz="2400" b="1" i="1" dirty="0">
                <a:solidFill>
                  <a:srgbClr val="7030A0"/>
                </a:solidFill>
                <a:latin typeface="+mj-lt"/>
                <a:cs typeface="Times New Roman" panose="02020603050405020304" pitchFamily="18" charset="0"/>
              </a:rPr>
              <a:t>r</a:t>
            </a:r>
            <a:r>
              <a:rPr lang="en-US" sz="2400" b="1" dirty="0">
                <a:solidFill>
                  <a:srgbClr val="7030A0"/>
                </a:solidFill>
                <a:latin typeface="+mj-lt"/>
                <a:cs typeface="Times New Roman" panose="02020603050405020304" pitchFamily="18" charset="0"/>
              </a:rPr>
              <a:t>(</a:t>
            </a:r>
            <a:r>
              <a:rPr lang="en-US" sz="2400" b="1" i="1" dirty="0" err="1">
                <a:solidFill>
                  <a:srgbClr val="7030A0"/>
                </a:solidFill>
                <a:latin typeface="+mj-lt"/>
                <a:cs typeface="Times New Roman" panose="02020603050405020304" pitchFamily="18" charset="0"/>
              </a:rPr>
              <a:t>s</a:t>
            </a:r>
            <a:r>
              <a:rPr lang="en-US" sz="2400" b="1" dirty="0" err="1">
                <a:solidFill>
                  <a:srgbClr val="7030A0"/>
                </a:solidFill>
                <a:latin typeface="+mj-lt"/>
                <a:cs typeface="Times New Roman" panose="02020603050405020304" pitchFamily="18" charset="0"/>
              </a:rPr>
              <a:t>,</a:t>
            </a:r>
            <a:r>
              <a:rPr lang="en-US" sz="2400" b="1" i="1" dirty="0" err="1">
                <a:solidFill>
                  <a:srgbClr val="7030A0"/>
                </a:solidFill>
                <a:latin typeface="+mj-lt"/>
                <a:cs typeface="Times New Roman" panose="02020603050405020304" pitchFamily="18" charset="0"/>
              </a:rPr>
              <a:t>w</a:t>
            </a:r>
            <a:r>
              <a:rPr lang="en-US" sz="2400" b="1" dirty="0">
                <a:solidFill>
                  <a:srgbClr val="7030A0"/>
                </a:solidFill>
                <a:latin typeface="+mj-lt"/>
                <a:cs typeface="Times New Roman" panose="02020603050405020304" pitchFamily="18" charset="0"/>
              </a:rPr>
              <a:t>) + </a:t>
            </a:r>
            <a:r>
              <a:rPr lang="en-US" sz="2400" b="1" i="1" dirty="0">
                <a:solidFill>
                  <a:srgbClr val="7030A0"/>
                </a:solidFill>
                <a:latin typeface="+mj-lt"/>
                <a:cs typeface="Times New Roman" panose="02020603050405020304" pitchFamily="18" charset="0"/>
              </a:rPr>
              <a:t>e</a:t>
            </a:r>
            <a:r>
              <a:rPr lang="en-US" sz="2400" b="1" dirty="0">
                <a:solidFill>
                  <a:srgbClr val="7030A0"/>
                </a:solidFill>
                <a:latin typeface="+mj-lt"/>
                <a:cs typeface="Times New Roman" panose="02020603050405020304" pitchFamily="18" charset="0"/>
              </a:rPr>
              <a:t>(</a:t>
            </a:r>
            <a:r>
              <a:rPr lang="en-US" sz="2400" b="1" i="1" dirty="0">
                <a:solidFill>
                  <a:srgbClr val="7030A0"/>
                </a:solidFill>
                <a:latin typeface="+mj-lt"/>
                <a:cs typeface="Times New Roman" panose="02020603050405020304" pitchFamily="18" charset="0"/>
              </a:rPr>
              <a:t>o</a:t>
            </a:r>
            <a:r>
              <a:rPr lang="en-US" sz="2400" b="1" dirty="0">
                <a:solidFill>
                  <a:srgbClr val="7030A0"/>
                </a:solidFill>
                <a:latin typeface="+mj-lt"/>
                <a:cs typeface="Times New Roman" panose="02020603050405020304" pitchFamily="18" charset="0"/>
              </a:rPr>
              <a:t>)</a:t>
            </a:r>
            <a:r>
              <a:rPr lang="ru-RU" sz="2400" b="1" dirty="0">
                <a:solidFill>
                  <a:srgbClr val="7030A0"/>
                </a:solidFill>
                <a:latin typeface="+mj-lt"/>
                <a:cs typeface="Times New Roman" panose="02020603050405020304" pitchFamily="18" charset="0"/>
              </a:rPr>
              <a:t> + </a:t>
            </a:r>
            <a:r>
              <a:rPr lang="en-US" sz="2400" b="1" i="1" dirty="0">
                <a:solidFill>
                  <a:srgbClr val="7030A0"/>
                </a:solidFill>
                <a:latin typeface="+mj-lt"/>
                <a:cs typeface="Times New Roman" panose="02020603050405020304" pitchFamily="18" charset="0"/>
              </a:rPr>
              <a:t>f(</a:t>
            </a:r>
            <a:r>
              <a:rPr lang="en-US" sz="2400" b="1" i="1" dirty="0" err="1">
                <a:solidFill>
                  <a:srgbClr val="7030A0"/>
                </a:solidFill>
                <a:latin typeface="+mj-lt"/>
                <a:cs typeface="Times New Roman" panose="02020603050405020304" pitchFamily="18" charset="0"/>
              </a:rPr>
              <a:t>o,s,a</a:t>
            </a:r>
            <a:r>
              <a:rPr lang="en-US" sz="2400" b="1" i="1" dirty="0">
                <a:solidFill>
                  <a:srgbClr val="7030A0"/>
                </a:solidFill>
                <a:latin typeface="+mj-lt"/>
                <a:cs typeface="Times New Roman" panose="02020603050405020304" pitchFamily="18" charset="0"/>
              </a:rPr>
              <a:t>)</a:t>
            </a:r>
            <a:r>
              <a:rPr lang="ru-RU" sz="2400" b="1" dirty="0">
                <a:solidFill>
                  <a:srgbClr val="7030A0"/>
                </a:solidFill>
                <a:latin typeface="+mj-lt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0" y="272118"/>
            <a:ext cx="12192000" cy="36972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Модифицированная модель латентности (задержки)</a:t>
            </a:r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*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выполнения атомарных операций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>
          <a:xfrm>
            <a:off x="11500337" y="6449646"/>
            <a:ext cx="691663" cy="408354"/>
          </a:xfrm>
        </p:spPr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10</a:t>
            </a:fld>
            <a:endParaRPr lang="ru-RU" dirty="0"/>
          </a:p>
        </p:txBody>
      </p:sp>
      <p:sp>
        <p:nvSpPr>
          <p:cNvPr id="40" name="Прямоугольник 39"/>
          <p:cNvSpPr/>
          <p:nvPr/>
        </p:nvSpPr>
        <p:spPr>
          <a:xfrm>
            <a:off x="7867874" y="1752938"/>
            <a:ext cx="3880758" cy="27961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900" b="1" i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f</a:t>
            </a:r>
            <a:r>
              <a:rPr lang="en-US" sz="19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(</a:t>
            </a:r>
            <a:r>
              <a:rPr lang="en-US" sz="1900" b="1" i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o</a:t>
            </a:r>
            <a:r>
              <a:rPr lang="en-US" sz="19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, </a:t>
            </a:r>
            <a:r>
              <a:rPr lang="en-US" sz="1900" b="1" i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s</a:t>
            </a:r>
            <a:r>
              <a:rPr lang="en-US" sz="19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, </a:t>
            </a:r>
            <a:r>
              <a:rPr lang="en-US" sz="1900" b="1" i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a</a:t>
            </a:r>
            <a:r>
              <a:rPr lang="en-US" sz="19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)</a:t>
            </a:r>
            <a:r>
              <a:rPr lang="en-US" sz="1900" i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– </a:t>
            </a:r>
            <a:r>
              <a:rPr lang="ru-RU" sz="1900" b="1" dirty="0">
                <a:solidFill>
                  <a:schemeClr val="tx1"/>
                </a:solidFill>
              </a:rPr>
              <a:t>накладные расходы</a:t>
            </a:r>
            <a:r>
              <a:rPr lang="ru-RU" sz="1900" dirty="0">
                <a:solidFill>
                  <a:schemeClr val="tx1"/>
                </a:solidFill>
              </a:rPr>
              <a:t>,</a:t>
            </a:r>
            <a:r>
              <a:rPr lang="ru-RU" sz="1900" b="1" dirty="0">
                <a:solidFill>
                  <a:schemeClr val="tx1"/>
                </a:solidFill>
              </a:rPr>
              <a:t> </a:t>
            </a:r>
            <a:r>
              <a:rPr lang="ru-RU" sz="1900" dirty="0">
                <a:solidFill>
                  <a:schemeClr val="tx1"/>
                </a:solidFill>
              </a:rPr>
              <a:t>связанные с особенностями протокола когерентности</a:t>
            </a:r>
            <a:endParaRPr lang="en-US" sz="1900" dirty="0">
              <a:solidFill>
                <a:schemeClr val="tx1"/>
              </a:solidFill>
            </a:endParaRPr>
          </a:p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1900" dirty="0">
                <a:solidFill>
                  <a:schemeClr val="tx1"/>
                </a:solidFill>
              </a:rPr>
              <a:t>где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endParaRPr lang="ru-RU" sz="1900" dirty="0">
              <a:solidFill>
                <a:schemeClr val="tx1"/>
              </a:solidFill>
            </a:endParaRPr>
          </a:p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900" b="1" i="1" dirty="0">
                <a:solidFill>
                  <a:schemeClr val="tx1"/>
                </a:solidFill>
              </a:rPr>
              <a:t>o</a:t>
            </a:r>
            <a:r>
              <a:rPr lang="en-US" sz="1900" dirty="0">
                <a:solidFill>
                  <a:schemeClr val="tx1"/>
                </a:solidFill>
              </a:rPr>
              <a:t> – </a:t>
            </a:r>
            <a:r>
              <a:rPr lang="ru-RU" sz="1900" dirty="0">
                <a:solidFill>
                  <a:schemeClr val="tx1"/>
                </a:solidFill>
              </a:rPr>
              <a:t>вид </a:t>
            </a:r>
            <a:r>
              <a:rPr lang="ru-RU" sz="1900" b="1" dirty="0">
                <a:solidFill>
                  <a:schemeClr val="tx1"/>
                </a:solidFill>
              </a:rPr>
              <a:t>операции</a:t>
            </a:r>
            <a:r>
              <a:rPr lang="en-US" sz="1900" b="1" dirty="0">
                <a:solidFill>
                  <a:schemeClr val="tx1"/>
                </a:solidFill>
              </a:rPr>
              <a:t> </a:t>
            </a:r>
            <a:r>
              <a:rPr lang="en-US" sz="1900" dirty="0">
                <a:solidFill>
                  <a:schemeClr val="tx1"/>
                </a:solidFill>
              </a:rPr>
              <a:t>(store, load, </a:t>
            </a:r>
            <a:r>
              <a:rPr lang="en-US" sz="1900" dirty="0" err="1">
                <a:solidFill>
                  <a:schemeClr val="tx1"/>
                </a:solidFill>
              </a:rPr>
              <a:t>swp</a:t>
            </a:r>
            <a:r>
              <a:rPr lang="en-US" sz="1900" dirty="0">
                <a:solidFill>
                  <a:schemeClr val="tx1"/>
                </a:solidFill>
              </a:rPr>
              <a:t>, FAA, CAS, …)</a:t>
            </a:r>
            <a:endParaRPr lang="en-US" sz="1900" b="1" dirty="0">
              <a:solidFill>
                <a:schemeClr val="tx1"/>
              </a:solidFill>
            </a:endParaRPr>
          </a:p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900" b="1" i="1" dirty="0">
                <a:solidFill>
                  <a:schemeClr val="tx1"/>
                </a:solidFill>
                <a:cs typeface="Times New Roman" panose="02020603050405020304" pitchFamily="18" charset="0"/>
              </a:rPr>
              <a:t>s</a:t>
            </a:r>
            <a:r>
              <a:rPr lang="en-US" sz="1900" i="1" dirty="0">
                <a:solidFill>
                  <a:schemeClr val="tx1"/>
                </a:solidFill>
                <a:cs typeface="Times New Roman" panose="02020603050405020304" pitchFamily="18" charset="0"/>
              </a:rPr>
              <a:t> – </a:t>
            </a:r>
            <a:r>
              <a:rPr lang="ru-RU" sz="1900" b="1" dirty="0">
                <a:solidFill>
                  <a:schemeClr val="tx1"/>
                </a:solidFill>
                <a:cs typeface="Times New Roman" panose="02020603050405020304" pitchFamily="18" charset="0"/>
              </a:rPr>
              <a:t>состояние</a:t>
            </a:r>
            <a:r>
              <a:rPr lang="ru-RU" sz="1900" dirty="0">
                <a:solidFill>
                  <a:schemeClr val="tx1"/>
                </a:solidFill>
                <a:cs typeface="Times New Roman" panose="02020603050405020304" pitchFamily="18" charset="0"/>
              </a:rPr>
              <a:t> кэш-линии</a:t>
            </a:r>
            <a:r>
              <a:rPr lang="en-US" sz="1900" dirty="0">
                <a:solidFill>
                  <a:schemeClr val="tx1"/>
                </a:solidFill>
                <a:cs typeface="Times New Roman" panose="02020603050405020304" pitchFamily="18" charset="0"/>
              </a:rPr>
              <a:t> (M, E, S, I, O, F),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900" b="1" i="1" dirty="0">
                <a:solidFill>
                  <a:schemeClr val="tx1"/>
                </a:solidFill>
              </a:rPr>
              <a:t>a</a:t>
            </a:r>
            <a:r>
              <a:rPr lang="en-US" sz="1900" dirty="0">
                <a:solidFill>
                  <a:schemeClr val="tx1"/>
                </a:solidFill>
              </a:rPr>
              <a:t> – </a:t>
            </a:r>
            <a:r>
              <a:rPr lang="ru-RU" sz="1900" b="1" dirty="0">
                <a:solidFill>
                  <a:schemeClr val="tx1"/>
                </a:solidFill>
              </a:rPr>
              <a:t>микроархитектура</a:t>
            </a:r>
            <a:r>
              <a:rPr lang="ru-RU" sz="1900" dirty="0">
                <a:solidFill>
                  <a:schemeClr val="tx1"/>
                </a:solidFill>
              </a:rPr>
              <a:t> процессора</a:t>
            </a:r>
          </a:p>
        </p:txBody>
      </p:sp>
      <p:sp>
        <p:nvSpPr>
          <p:cNvPr id="45" name="Прямоугольник 44"/>
          <p:cNvSpPr/>
          <p:nvPr/>
        </p:nvSpPr>
        <p:spPr>
          <a:xfrm>
            <a:off x="4859666" y="1683354"/>
            <a:ext cx="2742075" cy="1302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900" b="1" i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e</a:t>
            </a:r>
            <a:r>
              <a:rPr lang="en-US" sz="19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(</a:t>
            </a:r>
            <a:r>
              <a:rPr lang="en-US" sz="1900" b="1" i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o</a:t>
            </a:r>
            <a:r>
              <a:rPr lang="en-US" sz="19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)</a:t>
            </a:r>
            <a:r>
              <a:rPr lang="ru-RU" sz="19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ru-RU" sz="19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= </a:t>
            </a:r>
            <a:r>
              <a:rPr lang="en-US" sz="19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const </a:t>
            </a:r>
            <a:r>
              <a:rPr lang="en-US" sz="1900" i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– </a:t>
            </a:r>
            <a:r>
              <a:rPr lang="ru-RU" sz="19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время выполнения атомарной операции </a:t>
            </a:r>
            <a:r>
              <a:rPr lang="en-US" sz="1900" b="1" i="1" dirty="0">
                <a:solidFill>
                  <a:schemeClr val="tx1"/>
                </a:solidFill>
                <a:cs typeface="Times New Roman" panose="02020603050405020304" pitchFamily="18" charset="0"/>
              </a:rPr>
              <a:t>o </a:t>
            </a:r>
            <a:r>
              <a:rPr lang="en-US" sz="1900" dirty="0">
                <a:solidFill>
                  <a:schemeClr val="tx1"/>
                </a:solidFill>
              </a:rPr>
              <a:t>(store, load, </a:t>
            </a:r>
            <a:r>
              <a:rPr lang="en-US" sz="1900" dirty="0" err="1">
                <a:solidFill>
                  <a:schemeClr val="tx1"/>
                </a:solidFill>
              </a:rPr>
              <a:t>swp</a:t>
            </a:r>
            <a:r>
              <a:rPr lang="en-US" sz="1900" dirty="0">
                <a:solidFill>
                  <a:schemeClr val="tx1"/>
                </a:solidFill>
              </a:rPr>
              <a:t>, FAA, CAS, …)</a:t>
            </a:r>
            <a:endParaRPr lang="ru-RU" sz="1900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xmlns="" id="{DF396843-52BC-4ECE-B746-F0C2E7BE5468}"/>
              </a:ext>
            </a:extLst>
          </p:cNvPr>
          <p:cNvSpPr/>
          <p:nvPr/>
        </p:nvSpPr>
        <p:spPr>
          <a:xfrm>
            <a:off x="303760" y="1675166"/>
            <a:ext cx="4352360" cy="21190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1900" b="1" i="1" dirty="0">
                <a:solidFill>
                  <a:schemeClr val="tx1"/>
                </a:solidFill>
              </a:rPr>
              <a:t>r</a:t>
            </a:r>
            <a:r>
              <a:rPr lang="en-US" sz="1900" b="1" dirty="0">
                <a:solidFill>
                  <a:schemeClr val="tx1"/>
                </a:solidFill>
              </a:rPr>
              <a:t>(</a:t>
            </a:r>
            <a:r>
              <a:rPr lang="en-US" sz="1900" b="1" i="1" dirty="0">
                <a:solidFill>
                  <a:schemeClr val="tx1"/>
                </a:solidFill>
              </a:rPr>
              <a:t>s</a:t>
            </a:r>
            <a:r>
              <a:rPr lang="en-US" sz="1900" b="1" dirty="0">
                <a:solidFill>
                  <a:schemeClr val="tx1"/>
                </a:solidFill>
              </a:rPr>
              <a:t>, </a:t>
            </a:r>
            <a:r>
              <a:rPr lang="en-US" sz="1900" b="1" i="1" dirty="0">
                <a:solidFill>
                  <a:schemeClr val="tx1"/>
                </a:solidFill>
              </a:rPr>
              <a:t>w</a:t>
            </a:r>
            <a:r>
              <a:rPr lang="en-US" sz="1900" b="1" dirty="0">
                <a:solidFill>
                  <a:schemeClr val="tx1"/>
                </a:solidFill>
              </a:rPr>
              <a:t>) </a:t>
            </a:r>
            <a:r>
              <a:rPr lang="en-US" sz="1900" dirty="0">
                <a:solidFill>
                  <a:schemeClr val="tx1"/>
                </a:solidFill>
              </a:rPr>
              <a:t>– </a:t>
            </a:r>
            <a:r>
              <a:rPr lang="ru-RU" sz="1900" dirty="0">
                <a:solidFill>
                  <a:schemeClr val="tx1"/>
                </a:solidFill>
              </a:rPr>
              <a:t>время </a:t>
            </a:r>
            <a:r>
              <a:rPr lang="ru-RU" sz="1900" b="1" dirty="0">
                <a:solidFill>
                  <a:schemeClr val="tx1"/>
                </a:solidFill>
              </a:rPr>
              <a:t>чтения</a:t>
            </a:r>
            <a:r>
              <a:rPr lang="ru-RU" sz="1900" dirty="0">
                <a:solidFill>
                  <a:schemeClr val="tx1"/>
                </a:solidFill>
              </a:rPr>
              <a:t> данных</a:t>
            </a:r>
            <a:r>
              <a:rPr lang="en-US" sz="1900" dirty="0">
                <a:solidFill>
                  <a:schemeClr val="tx1"/>
                </a:solidFill>
              </a:rPr>
              <a:t>,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ru-RU" sz="1900" dirty="0">
                <a:solidFill>
                  <a:schemeClr val="tx1"/>
                </a:solidFill>
              </a:rPr>
              <a:t>где </a:t>
            </a:r>
            <a:endParaRPr lang="en-US" sz="1900" dirty="0">
              <a:solidFill>
                <a:schemeClr val="tx1"/>
              </a:solidFill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1900" b="1" i="1" dirty="0">
                <a:solidFill>
                  <a:schemeClr val="tx1"/>
                </a:solidFill>
                <a:cs typeface="Times New Roman" panose="02020603050405020304" pitchFamily="18" charset="0"/>
              </a:rPr>
              <a:t>s</a:t>
            </a:r>
            <a:r>
              <a:rPr lang="en-US" sz="1900" i="1" dirty="0">
                <a:solidFill>
                  <a:schemeClr val="tx1"/>
                </a:solidFill>
                <a:cs typeface="Times New Roman" panose="02020603050405020304" pitchFamily="18" charset="0"/>
              </a:rPr>
              <a:t> – </a:t>
            </a:r>
            <a:r>
              <a:rPr lang="ru-RU" sz="1900" b="1" dirty="0">
                <a:solidFill>
                  <a:schemeClr val="tx1"/>
                </a:solidFill>
                <a:cs typeface="Times New Roman" panose="02020603050405020304" pitchFamily="18" charset="0"/>
              </a:rPr>
              <a:t>состояние</a:t>
            </a:r>
            <a:r>
              <a:rPr lang="ru-RU" sz="1900" dirty="0">
                <a:solidFill>
                  <a:schemeClr val="tx1"/>
                </a:solidFill>
                <a:cs typeface="Times New Roman" panose="02020603050405020304" pitchFamily="18" charset="0"/>
              </a:rPr>
              <a:t> кэш-линии</a:t>
            </a:r>
            <a:r>
              <a:rPr lang="en-US" sz="1900" dirty="0">
                <a:solidFill>
                  <a:schemeClr val="tx1"/>
                </a:solidFill>
                <a:cs typeface="Times New Roman" panose="02020603050405020304" pitchFamily="18" charset="0"/>
              </a:rPr>
              <a:t> (M, E, S, I, O, F),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1900" b="1" i="1" dirty="0">
                <a:solidFill>
                  <a:schemeClr val="tx1"/>
                </a:solidFill>
              </a:rPr>
              <a:t>w</a:t>
            </a:r>
            <a:r>
              <a:rPr lang="en-US" sz="1900" dirty="0">
                <a:solidFill>
                  <a:schemeClr val="tx1"/>
                </a:solidFill>
              </a:rPr>
              <a:t> – </a:t>
            </a:r>
            <a:r>
              <a:rPr lang="ru-RU" sz="1900" b="1" dirty="0">
                <a:solidFill>
                  <a:schemeClr val="tx1"/>
                </a:solidFill>
              </a:rPr>
              <a:t>общий уровень </a:t>
            </a:r>
            <a:r>
              <a:rPr lang="ru-RU" sz="1900" dirty="0">
                <a:solidFill>
                  <a:schemeClr val="tx1"/>
                </a:solidFill>
              </a:rPr>
              <a:t>иерархии памяти, через который выполняется взаимодействие </a:t>
            </a:r>
            <a:r>
              <a:rPr lang="en-US" sz="1900" dirty="0">
                <a:solidFill>
                  <a:schemeClr val="tx1"/>
                </a:solidFill>
              </a:rPr>
              <a:t>(</a:t>
            </a:r>
            <a:r>
              <a:rPr lang="ru-RU" sz="1900" dirty="0">
                <a:solidFill>
                  <a:schemeClr val="tx1"/>
                </a:solidFill>
              </a:rPr>
              <a:t>кэш </a:t>
            </a:r>
            <a:r>
              <a:rPr lang="en-US" sz="1900" dirty="0">
                <a:solidFill>
                  <a:schemeClr val="tx1"/>
                </a:solidFill>
              </a:rPr>
              <a:t>L1, </a:t>
            </a:r>
            <a:r>
              <a:rPr lang="ru-RU" sz="1900" dirty="0">
                <a:solidFill>
                  <a:schemeClr val="tx1"/>
                </a:solidFill>
              </a:rPr>
              <a:t>общий кэш </a:t>
            </a:r>
            <a:r>
              <a:rPr lang="en-US" sz="1900" dirty="0">
                <a:solidFill>
                  <a:schemeClr val="tx1"/>
                </a:solidFill>
              </a:rPr>
              <a:t>L2</a:t>
            </a:r>
            <a:r>
              <a:rPr lang="ru-RU" sz="1900" dirty="0">
                <a:solidFill>
                  <a:schemeClr val="tx1"/>
                </a:solidFill>
              </a:rPr>
              <a:t> (</a:t>
            </a:r>
            <a:r>
              <a:rPr lang="en-US" sz="1900" dirty="0">
                <a:solidFill>
                  <a:schemeClr val="tx1"/>
                </a:solidFill>
              </a:rPr>
              <a:t>L3</a:t>
            </a:r>
            <a:r>
              <a:rPr lang="ru-RU" sz="1900" dirty="0">
                <a:solidFill>
                  <a:schemeClr val="tx1"/>
                </a:solidFill>
              </a:rPr>
              <a:t>),  общая память </a:t>
            </a:r>
            <a:r>
              <a:rPr lang="en-US" sz="1900" dirty="0">
                <a:solidFill>
                  <a:schemeClr val="tx1"/>
                </a:solidFill>
              </a:rPr>
              <a:t>RAM)</a:t>
            </a:r>
            <a:endParaRPr lang="en-US" sz="19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xmlns="" id="{3D80E8E4-FE92-4DBD-800B-7AF05F42A51C}"/>
              </a:ext>
            </a:extLst>
          </p:cNvPr>
          <p:cNvCxnSpPr/>
          <p:nvPr/>
        </p:nvCxnSpPr>
        <p:spPr>
          <a:xfrm flipH="1">
            <a:off x="1770077" y="1300294"/>
            <a:ext cx="3573710" cy="3748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xmlns="" id="{FD940B34-F14F-48B9-8BCF-EB16DC9C95DC}"/>
              </a:ext>
            </a:extLst>
          </p:cNvPr>
          <p:cNvCxnSpPr>
            <a:cxnSpLocks/>
            <a:endCxn id="45" idx="0"/>
          </p:cNvCxnSpPr>
          <p:nvPr/>
        </p:nvCxnSpPr>
        <p:spPr>
          <a:xfrm flipH="1">
            <a:off x="6230704" y="1334477"/>
            <a:ext cx="241268" cy="3488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xmlns="" id="{D519B06F-0424-4E04-B968-D850631C9867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7348121" y="1334477"/>
            <a:ext cx="2460132" cy="4184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xmlns="" id="{05CCE34C-A850-41B7-BA44-7116B4863F60}"/>
              </a:ext>
            </a:extLst>
          </p:cNvPr>
          <p:cNvSpPr/>
          <p:nvPr/>
        </p:nvSpPr>
        <p:spPr>
          <a:xfrm>
            <a:off x="2920307" y="4716807"/>
            <a:ext cx="6639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>
                <a:cs typeface="Times New Roman" panose="02020603050405020304" pitchFamily="18" charset="0"/>
              </a:rPr>
              <a:t>e</a:t>
            </a:r>
            <a:r>
              <a:rPr lang="en-US" sz="2000" b="1" dirty="0">
                <a:cs typeface="Times New Roman" panose="02020603050405020304" pitchFamily="18" charset="0"/>
              </a:rPr>
              <a:t>(</a:t>
            </a:r>
            <a:r>
              <a:rPr lang="en-US" sz="2000" b="1" i="1" dirty="0">
                <a:cs typeface="Times New Roman" panose="02020603050405020304" pitchFamily="18" charset="0"/>
              </a:rPr>
              <a:t>o</a:t>
            </a:r>
            <a:r>
              <a:rPr lang="en-US" sz="2000" b="1" dirty="0">
                <a:cs typeface="Times New Roman" panose="02020603050405020304" pitchFamily="18" charset="0"/>
              </a:rPr>
              <a:t>)</a:t>
            </a:r>
            <a:r>
              <a:rPr lang="ru-RU" sz="2000" b="1" dirty="0">
                <a:cs typeface="Times New Roman" panose="02020603050405020304" pitchFamily="18" charset="0"/>
              </a:rPr>
              <a:t> </a:t>
            </a:r>
            <a:endParaRPr lang="ru-RU" sz="2000" dirty="0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xmlns="" id="{AD1AA832-45EA-4ED3-AD01-562A908D9EE6}"/>
              </a:ext>
            </a:extLst>
          </p:cNvPr>
          <p:cNvSpPr/>
          <p:nvPr/>
        </p:nvSpPr>
        <p:spPr>
          <a:xfrm>
            <a:off x="4721909" y="4680326"/>
            <a:ext cx="9653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/>
              <a:t>r</a:t>
            </a:r>
            <a:r>
              <a:rPr lang="ru-RU" sz="2000" b="1" i="1" dirty="0"/>
              <a:t> </a:t>
            </a:r>
            <a:r>
              <a:rPr lang="en-US" sz="2000" b="1" dirty="0"/>
              <a:t>(</a:t>
            </a:r>
            <a:r>
              <a:rPr lang="en-US" sz="2000" b="1" i="1" dirty="0"/>
              <a:t>s</a:t>
            </a:r>
            <a:r>
              <a:rPr lang="en-US" sz="2000" b="1" dirty="0"/>
              <a:t>, </a:t>
            </a:r>
            <a:r>
              <a:rPr lang="en-US" sz="2000" b="1" i="1" dirty="0"/>
              <a:t>w</a:t>
            </a:r>
            <a:r>
              <a:rPr lang="en-US" sz="2000" b="1" dirty="0"/>
              <a:t>) </a:t>
            </a:r>
            <a:endParaRPr lang="ru-RU" sz="2000" dirty="0"/>
          </a:p>
        </p:txBody>
      </p:sp>
      <p:grpSp>
        <p:nvGrpSpPr>
          <p:cNvPr id="15" name="Группа 14"/>
          <p:cNvGrpSpPr/>
          <p:nvPr/>
        </p:nvGrpSpPr>
        <p:grpSpPr>
          <a:xfrm>
            <a:off x="2920307" y="3687240"/>
            <a:ext cx="2240027" cy="977562"/>
            <a:chOff x="9106625" y="5439278"/>
            <a:chExt cx="2240027" cy="977562"/>
          </a:xfrm>
        </p:grpSpPr>
        <p:sp>
          <p:nvSpPr>
            <p:cNvPr id="4" name="Прямоугольник 3"/>
            <p:cNvSpPr/>
            <p:nvPr/>
          </p:nvSpPr>
          <p:spPr>
            <a:xfrm>
              <a:off x="9401457" y="5502440"/>
              <a:ext cx="1650366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9603282" y="5939134"/>
              <a:ext cx="1237511" cy="38996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9616656" y="5439278"/>
              <a:ext cx="1219968" cy="4592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ru-RU" sz="2000" b="1" dirty="0">
                  <a:solidFill>
                    <a:schemeClr val="bg1"/>
                  </a:solidFill>
                </a:rPr>
                <a:t>ядро</a:t>
              </a:r>
              <a:r>
                <a:rPr lang="ru-RU" sz="2000" b="1" dirty="0">
                  <a:solidFill>
                    <a:schemeClr val="bg1"/>
                  </a:solidFill>
                  <a:latin typeface="+mj-lt"/>
                  <a:cs typeface="Times New Roman" panose="02020603050405020304" pitchFamily="18" charset="0"/>
                </a:rPr>
                <a:t> </a:t>
              </a:r>
            </a:p>
            <a:p>
              <a:pPr algn="just"/>
              <a:endParaRPr lang="ru-RU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9106625" y="5892401"/>
              <a:ext cx="2240027" cy="4592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ru-RU" b="1" dirty="0">
                  <a:solidFill>
                    <a:schemeClr val="bg1"/>
                  </a:solidFill>
                </a:rPr>
                <a:t>кэш-линия</a:t>
              </a:r>
              <a:r>
                <a:rPr lang="ru-RU" b="1" dirty="0">
                  <a:solidFill>
                    <a:schemeClr val="bg1"/>
                  </a:solidFill>
                  <a:latin typeface="+mj-lt"/>
                  <a:cs typeface="Times New Roman" panose="02020603050405020304" pitchFamily="18" charset="0"/>
                </a:rPr>
                <a:t> </a:t>
              </a:r>
            </a:p>
            <a:p>
              <a:pPr algn="just"/>
              <a:endParaRPr lang="ru-RU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Прямоугольник 29"/>
          <p:cNvSpPr/>
          <p:nvPr/>
        </p:nvSpPr>
        <p:spPr>
          <a:xfrm>
            <a:off x="3232191" y="5352475"/>
            <a:ext cx="1650366" cy="9144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/>
          <p:cNvSpPr/>
          <p:nvPr/>
        </p:nvSpPr>
        <p:spPr>
          <a:xfrm>
            <a:off x="3447390" y="5289313"/>
            <a:ext cx="1219968" cy="459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2000" b="1" dirty="0">
                <a:solidFill>
                  <a:schemeClr val="bg1"/>
                </a:solidFill>
              </a:rPr>
              <a:t>кэш</a:t>
            </a:r>
            <a:r>
              <a:rPr lang="ru-RU" sz="2000" b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</a:t>
            </a:r>
          </a:p>
          <a:p>
            <a:pPr algn="just"/>
            <a:endParaRPr lang="ru-RU" sz="2000" b="1" dirty="0">
              <a:solidFill>
                <a:schemeClr val="bg1"/>
              </a:solidFill>
            </a:endParaRPr>
          </a:p>
        </p:txBody>
      </p:sp>
      <p:grpSp>
        <p:nvGrpSpPr>
          <p:cNvPr id="35" name="Группа 34"/>
          <p:cNvGrpSpPr/>
          <p:nvPr/>
        </p:nvGrpSpPr>
        <p:grpSpPr>
          <a:xfrm>
            <a:off x="5082134" y="5284620"/>
            <a:ext cx="2240027" cy="977562"/>
            <a:chOff x="9106625" y="5439278"/>
            <a:chExt cx="2240027" cy="977562"/>
          </a:xfrm>
        </p:grpSpPr>
        <p:sp>
          <p:nvSpPr>
            <p:cNvPr id="36" name="Прямоугольник 35"/>
            <p:cNvSpPr/>
            <p:nvPr/>
          </p:nvSpPr>
          <p:spPr>
            <a:xfrm>
              <a:off x="9401457" y="5502440"/>
              <a:ext cx="1650366" cy="9144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9603282" y="5939134"/>
              <a:ext cx="1237511" cy="38996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9616656" y="5439278"/>
              <a:ext cx="1219968" cy="4592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ru-RU" sz="2000" b="1" dirty="0">
                  <a:solidFill>
                    <a:schemeClr val="bg1"/>
                  </a:solidFill>
                </a:rPr>
                <a:t>кэш</a:t>
              </a:r>
              <a:r>
                <a:rPr lang="ru-RU" sz="2000" b="1" dirty="0">
                  <a:solidFill>
                    <a:schemeClr val="bg1"/>
                  </a:solidFill>
                  <a:latin typeface="+mj-lt"/>
                  <a:cs typeface="Times New Roman" panose="02020603050405020304" pitchFamily="18" charset="0"/>
                </a:rPr>
                <a:t> </a:t>
              </a:r>
            </a:p>
            <a:p>
              <a:pPr algn="just"/>
              <a:endParaRPr lang="ru-RU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9106625" y="5892401"/>
              <a:ext cx="2240027" cy="4592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ru-RU" b="1" dirty="0">
                  <a:solidFill>
                    <a:schemeClr val="bg1"/>
                  </a:solidFill>
                </a:rPr>
                <a:t>кэш-линия</a:t>
              </a:r>
              <a:r>
                <a:rPr lang="ru-RU" b="1" dirty="0">
                  <a:solidFill>
                    <a:schemeClr val="bg1"/>
                  </a:solidFill>
                  <a:latin typeface="+mj-lt"/>
                  <a:cs typeface="Times New Roman" panose="02020603050405020304" pitchFamily="18" charset="0"/>
                </a:rPr>
                <a:t> </a:t>
              </a:r>
            </a:p>
            <a:p>
              <a:pPr algn="just"/>
              <a:endParaRPr lang="ru-RU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2" name="Прямоугольник 41"/>
          <p:cNvSpPr/>
          <p:nvPr/>
        </p:nvSpPr>
        <p:spPr>
          <a:xfrm>
            <a:off x="8189432" y="5362018"/>
            <a:ext cx="1650366" cy="9144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/>
          <p:cNvSpPr/>
          <p:nvPr/>
        </p:nvSpPr>
        <p:spPr>
          <a:xfrm>
            <a:off x="8404631" y="5298856"/>
            <a:ext cx="1219968" cy="459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2000" b="1" dirty="0">
                <a:solidFill>
                  <a:schemeClr val="bg1"/>
                </a:solidFill>
              </a:rPr>
              <a:t>кэш</a:t>
            </a:r>
            <a:r>
              <a:rPr lang="ru-RU" sz="2000" b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</a:t>
            </a:r>
          </a:p>
          <a:p>
            <a:pPr algn="just"/>
            <a:endParaRPr lang="ru-RU" sz="2000" b="1" dirty="0">
              <a:solidFill>
                <a:schemeClr val="bg1"/>
              </a:solidFill>
            </a:endParaRPr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 rot="60000">
            <a:off x="4040321" y="4599636"/>
            <a:ext cx="17053" cy="7528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/>
          <p:cNvCxnSpPr>
            <a:endCxn id="30" idx="3"/>
          </p:cNvCxnSpPr>
          <p:nvPr/>
        </p:nvCxnSpPr>
        <p:spPr>
          <a:xfrm flipH="1">
            <a:off x="4882557" y="5804982"/>
            <a:ext cx="485204" cy="469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/>
          <p:cNvCxnSpPr/>
          <p:nvPr/>
        </p:nvCxnSpPr>
        <p:spPr>
          <a:xfrm flipH="1">
            <a:off x="7026123" y="5784476"/>
            <a:ext cx="18956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/>
          <p:cNvCxnSpPr/>
          <p:nvPr/>
        </p:nvCxnSpPr>
        <p:spPr>
          <a:xfrm rot="-60000" flipH="1" flipV="1">
            <a:off x="7930168" y="5782453"/>
            <a:ext cx="257703" cy="48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/>
          <p:cNvCxnSpPr/>
          <p:nvPr/>
        </p:nvCxnSpPr>
        <p:spPr>
          <a:xfrm flipH="1">
            <a:off x="7299970" y="5784476"/>
            <a:ext cx="116610" cy="469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/>
          <p:cNvCxnSpPr/>
          <p:nvPr/>
        </p:nvCxnSpPr>
        <p:spPr>
          <a:xfrm flipH="1">
            <a:off x="7519419" y="5784476"/>
            <a:ext cx="9178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/>
          <p:cNvCxnSpPr/>
          <p:nvPr/>
        </p:nvCxnSpPr>
        <p:spPr>
          <a:xfrm rot="300000" flipH="1">
            <a:off x="7714043" y="5784476"/>
            <a:ext cx="102527" cy="910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Скругленная соединительная линия 4"/>
          <p:cNvCxnSpPr/>
          <p:nvPr/>
        </p:nvCxnSpPr>
        <p:spPr>
          <a:xfrm rot="16200000" flipV="1">
            <a:off x="4468584" y="4711974"/>
            <a:ext cx="1282395" cy="968375"/>
          </a:xfrm>
          <a:prstGeom prst="curvedConnector3">
            <a:avLst>
              <a:gd name="adj1" fmla="val 41669"/>
            </a:avLst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Круговая стрелка 37"/>
          <p:cNvSpPr/>
          <p:nvPr/>
        </p:nvSpPr>
        <p:spPr>
          <a:xfrm rot="10967992">
            <a:off x="3453522" y="4116014"/>
            <a:ext cx="426968" cy="959705"/>
          </a:xfrm>
          <a:prstGeom prst="circular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>
              <a:solidFill>
                <a:schemeClr val="tx1"/>
              </a:solidFill>
            </a:endParaRPr>
          </a:p>
        </p:txBody>
      </p:sp>
      <p:sp>
        <p:nvSpPr>
          <p:cNvPr id="60" name="Прямоугольник 59"/>
          <p:cNvSpPr/>
          <p:nvPr/>
        </p:nvSpPr>
        <p:spPr>
          <a:xfrm>
            <a:off x="5223335" y="3278760"/>
            <a:ext cx="2742075" cy="1302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ru-RU" sz="1900" dirty="0"/>
          </a:p>
        </p:txBody>
      </p:sp>
      <p:sp>
        <p:nvSpPr>
          <p:cNvPr id="61" name="Прямоугольник 60"/>
          <p:cNvSpPr/>
          <p:nvPr/>
        </p:nvSpPr>
        <p:spPr>
          <a:xfrm>
            <a:off x="225780" y="6476152"/>
            <a:ext cx="12192000" cy="2646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1400" dirty="0">
                <a:solidFill>
                  <a:schemeClr val="tx1"/>
                </a:solidFill>
              </a:rPr>
              <a:t>*</a:t>
            </a:r>
            <a:r>
              <a:rPr lang="en-US" sz="1400" dirty="0">
                <a:solidFill>
                  <a:schemeClr val="tx1"/>
                </a:solidFill>
              </a:rPr>
              <a:t> Schweizer H., </a:t>
            </a:r>
            <a:r>
              <a:rPr lang="en-US" sz="1400" dirty="0" err="1">
                <a:solidFill>
                  <a:schemeClr val="tx1"/>
                </a:solidFill>
              </a:rPr>
              <a:t>Besta</a:t>
            </a:r>
            <a:r>
              <a:rPr lang="en-US" sz="1400" dirty="0">
                <a:solidFill>
                  <a:schemeClr val="tx1"/>
                </a:solidFill>
              </a:rPr>
              <a:t> M., </a:t>
            </a:r>
            <a:r>
              <a:rPr lang="en-US" sz="1400" dirty="0" err="1">
                <a:solidFill>
                  <a:schemeClr val="tx1"/>
                </a:solidFill>
              </a:rPr>
              <a:t>Hoefler</a:t>
            </a:r>
            <a:r>
              <a:rPr lang="en-US" sz="1400" dirty="0">
                <a:solidFill>
                  <a:schemeClr val="tx1"/>
                </a:solidFill>
              </a:rPr>
              <a:t> T. Evaluating the cost of atomic operations on modern architectures //</a:t>
            </a:r>
            <a:r>
              <a:rPr lang="ru-RU" sz="14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PACT. – 2015 – </a:t>
            </a:r>
            <a:r>
              <a:rPr lang="ru-RU" sz="1400" dirty="0" smtClean="0">
                <a:solidFill>
                  <a:schemeClr val="tx1"/>
                </a:solidFill>
              </a:rPr>
              <a:t>179 </a:t>
            </a:r>
            <a:r>
              <a:rPr lang="en-US" sz="1400" dirty="0">
                <a:solidFill>
                  <a:schemeClr val="tx1"/>
                </a:solidFill>
              </a:rPr>
              <a:t>p.</a:t>
            </a:r>
            <a:endParaRPr lang="ru-RU" sz="1400" dirty="0">
              <a:solidFill>
                <a:schemeClr val="tx1"/>
              </a:solidFill>
            </a:endParaRPr>
          </a:p>
        </p:txBody>
      </p:sp>
      <p:cxnSp>
        <p:nvCxnSpPr>
          <p:cNvPr id="52" name="Скругленная соединительная линия 51"/>
          <p:cNvCxnSpPr>
            <a:cxnSpLocks/>
          </p:cNvCxnSpPr>
          <p:nvPr/>
        </p:nvCxnSpPr>
        <p:spPr>
          <a:xfrm rot="4500000" flipH="1" flipV="1">
            <a:off x="3351764" y="4681000"/>
            <a:ext cx="307701" cy="10476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4913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38611" y="855455"/>
            <a:ext cx="11066367" cy="4056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lang="ru-RU" sz="2000" b="1" dirty="0">
                <a:solidFill>
                  <a:schemeClr val="tx1"/>
                </a:solidFill>
              </a:rPr>
              <a:t>Показатели эффективности:</a:t>
            </a:r>
          </a:p>
          <a:p>
            <a:pPr marL="342900" indent="-342900" algn="just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Латентность </a:t>
            </a:r>
            <a:r>
              <a:rPr lang="en-US" sz="2000" i="1" dirty="0">
                <a:solidFill>
                  <a:schemeClr val="tx1"/>
                </a:solidFill>
              </a:rPr>
              <a:t>l</a:t>
            </a:r>
            <a:r>
              <a:rPr lang="ru-RU" sz="2000" i="1" dirty="0">
                <a:solidFill>
                  <a:schemeClr val="tx1"/>
                </a:solidFill>
              </a:rPr>
              <a:t> </a:t>
            </a:r>
            <a:r>
              <a:rPr lang="ru-RU" sz="2000" dirty="0">
                <a:solidFill>
                  <a:schemeClr val="tx1"/>
                </a:solidFill>
              </a:rPr>
              <a:t>выполнения операций.</a:t>
            </a:r>
            <a:endParaRPr lang="ru-RU" sz="2000" i="1" dirty="0">
              <a:solidFill>
                <a:schemeClr val="tx1"/>
              </a:solidFill>
            </a:endParaRPr>
          </a:p>
          <a:p>
            <a:pPr marL="342900" indent="-342900" algn="just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Пропускная способность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i="1" dirty="0">
                <a:solidFill>
                  <a:schemeClr val="tx1"/>
                </a:solidFill>
              </a:rPr>
              <a:t>b</a:t>
            </a:r>
            <a:r>
              <a:rPr lang="en-US" sz="2000" dirty="0">
                <a:solidFill>
                  <a:schemeClr val="tx1"/>
                </a:solidFill>
              </a:rPr>
              <a:t> = </a:t>
            </a:r>
            <a:r>
              <a:rPr lang="en-US" sz="2000" i="1" dirty="0">
                <a:solidFill>
                  <a:schemeClr val="tx1"/>
                </a:solidFill>
              </a:rPr>
              <a:t>n</a:t>
            </a:r>
            <a:r>
              <a:rPr lang="en-US" sz="2000" dirty="0">
                <a:solidFill>
                  <a:schemeClr val="tx1"/>
                </a:solidFill>
              </a:rPr>
              <a:t> / </a:t>
            </a:r>
            <a:r>
              <a:rPr lang="en-US" sz="2000" i="1" dirty="0">
                <a:solidFill>
                  <a:schemeClr val="tx1"/>
                </a:solidFill>
              </a:rPr>
              <a:t>t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ru-RU" sz="2000" dirty="0">
                <a:solidFill>
                  <a:schemeClr val="tx1"/>
                </a:solidFill>
              </a:rPr>
              <a:t>  где </a:t>
            </a:r>
            <a:r>
              <a:rPr lang="en-US" sz="2000" i="1" dirty="0">
                <a:solidFill>
                  <a:schemeClr val="tx1"/>
                </a:solidFill>
              </a:rPr>
              <a:t>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ru-RU" sz="2000" dirty="0">
                <a:solidFill>
                  <a:schemeClr val="tx1"/>
                </a:solidFill>
              </a:rPr>
              <a:t>– размер данных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ru-RU" sz="2000" dirty="0">
                <a:solidFill>
                  <a:schemeClr val="tx1"/>
                </a:solidFill>
              </a:rPr>
              <a:t> </a:t>
            </a:r>
            <a:r>
              <a:rPr lang="en-US" sz="2000" i="1" dirty="0" smtClean="0">
                <a:solidFill>
                  <a:schemeClr val="tx1"/>
                </a:solidFill>
              </a:rPr>
              <a:t>t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– </a:t>
            </a:r>
            <a:r>
              <a:rPr lang="ru-RU" sz="2000" dirty="0">
                <a:solidFill>
                  <a:schemeClr val="tx1"/>
                </a:solidFill>
              </a:rPr>
              <a:t>время выполнения экспериментов. </a:t>
            </a:r>
            <a:endParaRPr lang="ru-RU" sz="2000" dirty="0" smtClean="0">
              <a:solidFill>
                <a:schemeClr val="tx1"/>
              </a:solidFill>
            </a:endParaRPr>
          </a:p>
          <a:p>
            <a:pPr algn="just">
              <a:lnSpc>
                <a:spcPct val="120000"/>
              </a:lnSpc>
              <a:spcBef>
                <a:spcPct val="0"/>
              </a:spcBef>
            </a:pPr>
            <a:endParaRPr lang="ru-RU" sz="2000" dirty="0">
              <a:solidFill>
                <a:schemeClr val="tx1"/>
              </a:solidFill>
            </a:endParaRPr>
          </a:p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lang="ru-RU" sz="2000" b="1" dirty="0">
                <a:solidFill>
                  <a:schemeClr val="tx1"/>
                </a:solidFill>
              </a:rPr>
              <a:t>Параметры моделирования</a:t>
            </a:r>
          </a:p>
          <a:p>
            <a:pPr marL="342900" indent="-342900" algn="just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Перед выполнением экспериментов выделяется целочисленный буфер </a:t>
            </a:r>
            <a:r>
              <a:rPr lang="ru-RU" sz="2000" i="1" dirty="0">
                <a:solidFill>
                  <a:schemeClr val="tx1"/>
                </a:solidFill>
              </a:rPr>
              <a:t>q</a:t>
            </a:r>
            <a:r>
              <a:rPr lang="ru-RU" sz="2000" dirty="0">
                <a:solidFill>
                  <a:schemeClr val="tx1"/>
                </a:solidFill>
              </a:rPr>
              <a:t> размером </a:t>
            </a:r>
            <a:r>
              <a:rPr lang="en-US" sz="2000" i="1" dirty="0">
                <a:solidFill>
                  <a:schemeClr val="tx1"/>
                </a:solidFill>
              </a:rPr>
              <a:t>z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ru-RU" sz="2000" dirty="0">
                <a:solidFill>
                  <a:schemeClr val="tx1"/>
                </a:solidFill>
              </a:rPr>
              <a:t>=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ru-RU" sz="2000" dirty="0">
                <a:solidFill>
                  <a:schemeClr val="tx1"/>
                </a:solidFill>
              </a:rPr>
              <a:t>128 Мб. 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 algn="just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/>
                </a:solidFill>
              </a:rPr>
              <a:t>Часть </a:t>
            </a:r>
            <a:r>
              <a:rPr lang="ru-RU" sz="2000" dirty="0">
                <a:solidFill>
                  <a:schemeClr val="tx1"/>
                </a:solidFill>
              </a:rPr>
              <a:t>данных </a:t>
            </a:r>
            <a:r>
              <a:rPr lang="ru-RU" sz="2000" dirty="0" smtClean="0">
                <a:solidFill>
                  <a:schemeClr val="tx1"/>
                </a:solidFill>
              </a:rPr>
              <a:t>помещается в </a:t>
            </a:r>
            <a:r>
              <a:rPr lang="ru-RU" sz="2000" dirty="0">
                <a:solidFill>
                  <a:schemeClr val="tx1"/>
                </a:solidFill>
              </a:rPr>
              <a:t>кэш-память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i="1" dirty="0">
                <a:solidFill>
                  <a:schemeClr val="tx1"/>
                </a:solidFill>
              </a:rPr>
              <a:t>L</a:t>
            </a:r>
            <a:r>
              <a:rPr lang="en-US" sz="2800" i="1" baseline="-25000" dirty="0">
                <a:solidFill>
                  <a:schemeClr val="tx1"/>
                </a:solidFill>
              </a:rPr>
              <a:t>x</a:t>
            </a:r>
            <a:r>
              <a:rPr lang="en-US" sz="2000" dirty="0">
                <a:solidFill>
                  <a:schemeClr val="tx1"/>
                </a:solidFill>
              </a:rPr>
              <a:t> (</a:t>
            </a:r>
            <a:r>
              <a:rPr lang="ru-RU" sz="2000" dirty="0">
                <a:solidFill>
                  <a:schemeClr val="tx1"/>
                </a:solidFill>
              </a:rPr>
              <a:t>где </a:t>
            </a:r>
            <a:r>
              <a:rPr lang="en-US" sz="2000" i="1" dirty="0">
                <a:solidFill>
                  <a:schemeClr val="tx1"/>
                </a:solidFill>
              </a:rPr>
              <a:t>x </a:t>
            </a:r>
            <a:r>
              <a:rPr lang="en-US" sz="2000" dirty="0">
                <a:solidFill>
                  <a:schemeClr val="tx1"/>
                </a:solidFill>
              </a:rPr>
              <a:t>= 1, 2, 3)</a:t>
            </a:r>
            <a:r>
              <a:rPr lang="ru-RU" sz="2000" dirty="0">
                <a:solidFill>
                  <a:schemeClr val="tx1"/>
                </a:solidFill>
              </a:rPr>
              <a:t>, кэш-линии переводятся в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ru-RU" sz="2000" dirty="0">
                <a:solidFill>
                  <a:schemeClr val="tx1"/>
                </a:solidFill>
              </a:rPr>
              <a:t>заданное состояние протокола когерентности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ru-RU" sz="2000" dirty="0">
                <a:solidFill>
                  <a:schemeClr val="tx1"/>
                </a:solidFill>
              </a:rPr>
              <a:t>(</a:t>
            </a:r>
            <a:r>
              <a:rPr lang="en-US" sz="2000" cap="small" dirty="0" err="1">
                <a:solidFill>
                  <a:schemeClr val="tx1"/>
                </a:solidFill>
              </a:rPr>
              <a:t>SetState</a:t>
            </a:r>
            <a:r>
              <a:rPr lang="en-US" sz="2000" dirty="0">
                <a:solidFill>
                  <a:schemeClr val="tx1"/>
                </a:solidFill>
              </a:rPr>
              <a:t>(</a:t>
            </a:r>
            <a:r>
              <a:rPr lang="en-US" sz="2000" i="1" dirty="0">
                <a:solidFill>
                  <a:schemeClr val="tx1"/>
                </a:solidFill>
              </a:rPr>
              <a:t>q</a:t>
            </a:r>
            <a:r>
              <a:rPr lang="en-US" sz="2000" dirty="0">
                <a:solidFill>
                  <a:schemeClr val="tx1"/>
                </a:solidFill>
              </a:rPr>
              <a:t>[</a:t>
            </a:r>
            <a:r>
              <a:rPr lang="en-US" sz="2000" i="1" dirty="0" err="1">
                <a:solidFill>
                  <a:schemeClr val="tx1"/>
                </a:solidFill>
              </a:rPr>
              <a:t>i</a:t>
            </a:r>
            <a:r>
              <a:rPr lang="en-US" sz="2000" dirty="0">
                <a:solidFill>
                  <a:schemeClr val="tx1"/>
                </a:solidFill>
              </a:rPr>
              <a:t>])</a:t>
            </a:r>
            <a:r>
              <a:rPr lang="ru-RU" sz="2000" dirty="0">
                <a:solidFill>
                  <a:schemeClr val="tx1"/>
                </a:solidFill>
              </a:rPr>
              <a:t>)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ru-RU" sz="2000" dirty="0">
                <a:solidFill>
                  <a:schemeClr val="tx1"/>
                </a:solidFill>
              </a:rPr>
              <a:t>выбирается ядро, которое будет выполнять атомарные операции (</a:t>
            </a:r>
            <a:r>
              <a:rPr lang="en-US" sz="2000" cap="small" dirty="0" err="1">
                <a:solidFill>
                  <a:schemeClr val="tx1"/>
                </a:solidFill>
              </a:rPr>
              <a:t>SetAffinity</a:t>
            </a:r>
            <a:r>
              <a:rPr lang="en-US" sz="2000" dirty="0">
                <a:solidFill>
                  <a:schemeClr val="tx1"/>
                </a:solidFill>
              </a:rPr>
              <a:t>(</a:t>
            </a:r>
            <a:r>
              <a:rPr lang="ru-RU" sz="2000" i="1" dirty="0">
                <a:solidFill>
                  <a:schemeClr val="tx1"/>
                </a:solidFill>
              </a:rPr>
              <a:t>с</a:t>
            </a:r>
            <a:r>
              <a:rPr lang="en-US" sz="2000" dirty="0">
                <a:solidFill>
                  <a:schemeClr val="tx1"/>
                </a:solidFill>
              </a:rPr>
              <a:t>[</a:t>
            </a:r>
            <a:r>
              <a:rPr lang="en-US" sz="2000" i="1" dirty="0" err="1">
                <a:solidFill>
                  <a:schemeClr val="tx1"/>
                </a:solidFill>
              </a:rPr>
              <a:t>i</a:t>
            </a:r>
            <a:r>
              <a:rPr lang="en-US" sz="2000" dirty="0">
                <a:solidFill>
                  <a:schemeClr val="tx1"/>
                </a:solidFill>
              </a:rPr>
              <a:t>])</a:t>
            </a:r>
            <a:r>
              <a:rPr lang="ru-RU" sz="2000" dirty="0">
                <a:solidFill>
                  <a:schemeClr val="tx1"/>
                </a:solidFill>
              </a:rPr>
              <a:t>)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  <a:endParaRPr lang="ru-RU" sz="2000" dirty="0">
              <a:solidFill>
                <a:schemeClr val="tx1"/>
              </a:solidFill>
            </a:endParaRPr>
          </a:p>
          <a:p>
            <a:pPr algn="just">
              <a:lnSpc>
                <a:spcPct val="120000"/>
              </a:lnSpc>
              <a:spcBef>
                <a:spcPct val="0"/>
              </a:spcBef>
            </a:pPr>
            <a:endParaRPr lang="ru-RU" sz="2000" dirty="0">
              <a:solidFill>
                <a:schemeClr val="tx1"/>
              </a:solidFill>
            </a:endParaRPr>
          </a:p>
          <a:p>
            <a:pPr algn="just"/>
            <a:endParaRPr lang="ru-RU" dirty="0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0" y="204384"/>
            <a:ext cx="12192000" cy="36972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Проведение экспериментов</a:t>
            </a:r>
            <a:endParaRPr lang="en-US" sz="24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CB0C40-5EA9-4360-8620-CC357F913961}" type="slidenum">
              <a:rPr lang="ru-RU" sz="1800" smtClean="0"/>
              <a:pPr>
                <a:defRPr/>
              </a:pPr>
              <a:t>11</a:t>
            </a:fld>
            <a:endParaRPr lang="ru-RU" dirty="0"/>
          </a:p>
        </p:txBody>
      </p:sp>
      <p:graphicFrame>
        <p:nvGraphicFramePr>
          <p:cNvPr id="31" name="Таблица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445018"/>
              </p:ext>
            </p:extLst>
          </p:nvPr>
        </p:nvGraphicFramePr>
        <p:xfrm>
          <a:off x="4353677" y="4948389"/>
          <a:ext cx="50630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3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630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0630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0630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630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0630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0630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506307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506307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506307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ru-RU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ru-RU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ru-RU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ru-RU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ru-RU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ru-RU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ru-RU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ru-RU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baseline="-25000" dirty="0" err="1">
                          <a:solidFill>
                            <a:schemeClr val="tx1"/>
                          </a:solidFill>
                        </a:rPr>
                        <a:t>n</a:t>
                      </a:r>
                      <a:endParaRPr lang="ru-RU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2" name="Прямоугольник 31"/>
          <p:cNvSpPr/>
          <p:nvPr/>
        </p:nvSpPr>
        <p:spPr>
          <a:xfrm>
            <a:off x="3949204" y="4843268"/>
            <a:ext cx="469294" cy="719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2400" i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q</a:t>
            </a:r>
            <a:endParaRPr lang="ru-RU" sz="2400" i="1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3" name="Прямоугольник 32"/>
          <p:cNvSpPr/>
          <p:nvPr/>
        </p:nvSpPr>
        <p:spPr>
          <a:xfrm>
            <a:off x="3884383" y="5813551"/>
            <a:ext cx="469294" cy="719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24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sz="2400" baseline="-25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x</a:t>
            </a:r>
            <a:endParaRPr lang="ru-RU" sz="2400" i="1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Times New Roman" panose="02020603050405020304" pitchFamily="18" charset="0"/>
            </a:endParaRPr>
          </a:p>
        </p:txBody>
      </p:sp>
      <p:graphicFrame>
        <p:nvGraphicFramePr>
          <p:cNvPr id="34" name="Таблица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50113"/>
              </p:ext>
            </p:extLst>
          </p:nvPr>
        </p:nvGraphicFramePr>
        <p:xfrm>
          <a:off x="4357605" y="5923747"/>
          <a:ext cx="202522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3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630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0630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0630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ru-RU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ru-RU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ru-RU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ru-RU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6" name="Прямоугольник 35"/>
          <p:cNvSpPr/>
          <p:nvPr/>
        </p:nvSpPr>
        <p:spPr>
          <a:xfrm>
            <a:off x="9649667" y="4871202"/>
            <a:ext cx="1282519" cy="588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128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Мбайт</a:t>
            </a:r>
          </a:p>
        </p:txBody>
      </p:sp>
      <p:sp>
        <p:nvSpPr>
          <p:cNvPr id="37" name="Левая фигурная скобка 36"/>
          <p:cNvSpPr/>
          <p:nvPr/>
        </p:nvSpPr>
        <p:spPr>
          <a:xfrm rot="16200000">
            <a:off x="5277723" y="4589772"/>
            <a:ext cx="204151" cy="2006074"/>
          </a:xfrm>
          <a:prstGeom prst="leftBrace">
            <a:avLst>
              <a:gd name="adj1" fmla="val 131973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рямоугольник 37"/>
          <p:cNvSpPr/>
          <p:nvPr/>
        </p:nvSpPr>
        <p:spPr>
          <a:xfrm>
            <a:off x="6549539" y="5893454"/>
            <a:ext cx="33082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ln w="0"/>
                <a:latin typeface="Calibri" panose="020F0502020204030204" pitchFamily="34" charset="0"/>
                <a:cs typeface="Times New Roman" panose="02020603050405020304" pitchFamily="18" charset="0"/>
              </a:rPr>
              <a:t>SetState</a:t>
            </a:r>
            <a:r>
              <a:rPr lang="en-US" sz="2000" dirty="0">
                <a:ln w="0"/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000" i="1" dirty="0">
                <a:ln w="0"/>
                <a:latin typeface="Calibri" panose="020F0502020204030204" pitchFamily="34" charset="0"/>
                <a:cs typeface="Times New Roman" panose="02020603050405020304" pitchFamily="18" charset="0"/>
              </a:rPr>
              <a:t>q</a:t>
            </a:r>
            <a:r>
              <a:rPr lang="en-US" sz="2000" dirty="0">
                <a:ln w="0"/>
                <a:latin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2000" i="1" dirty="0" err="1">
                <a:ln w="0"/>
                <a:latin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n w="0"/>
                <a:latin typeface="Calibri" panose="020F0502020204030204" pitchFamily="34" charset="0"/>
                <a:cs typeface="Times New Roman" panose="02020603050405020304" pitchFamily="18" charset="0"/>
              </a:rPr>
              <a:t>]),  </a:t>
            </a:r>
            <a:r>
              <a:rPr lang="en-US" sz="2000" dirty="0" err="1">
                <a:ln w="0"/>
                <a:latin typeface="Calibri" panose="020F0502020204030204" pitchFamily="34" charset="0"/>
                <a:cs typeface="Times New Roman" panose="02020603050405020304" pitchFamily="18" charset="0"/>
              </a:rPr>
              <a:t>SetAffinity</a:t>
            </a:r>
            <a:r>
              <a:rPr lang="en-US" sz="2000" dirty="0">
                <a:ln w="0"/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000" i="1" dirty="0">
                <a:ln w="0"/>
                <a:latin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000" dirty="0">
                <a:ln w="0"/>
                <a:latin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2000" i="1" dirty="0" err="1">
                <a:ln w="0"/>
                <a:latin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n w="0"/>
                <a:latin typeface="Calibri" panose="020F0502020204030204" pitchFamily="34" charset="0"/>
                <a:cs typeface="Times New Roman" panose="02020603050405020304" pitchFamily="18" charset="0"/>
              </a:rPr>
              <a:t>])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xmlns="" id="{25B83CA8-E664-4E6A-BCD4-4AAE9024B5CF}"/>
              </a:ext>
            </a:extLst>
          </p:cNvPr>
          <p:cNvSpPr/>
          <p:nvPr/>
        </p:nvSpPr>
        <p:spPr>
          <a:xfrm>
            <a:off x="1257907" y="4871202"/>
            <a:ext cx="2121391" cy="588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</a:pP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Тестовый массив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xmlns="" id="{25B83CA8-E664-4E6A-BCD4-4AAE9024B5CF}"/>
              </a:ext>
            </a:extLst>
          </p:cNvPr>
          <p:cNvSpPr/>
          <p:nvPr/>
        </p:nvSpPr>
        <p:spPr>
          <a:xfrm>
            <a:off x="1814736" y="5879172"/>
            <a:ext cx="2121391" cy="588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</a:pP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Кэш память</a:t>
            </a:r>
          </a:p>
        </p:txBody>
      </p:sp>
    </p:spTree>
    <p:extLst>
      <p:ext uri="{BB962C8B-B14F-4D97-AF65-F5344CB8AC3E}">
        <p14:creationId xmlns:p14="http://schemas.microsoft.com/office/powerpoint/2010/main" val="40533927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42486" y="897427"/>
            <a:ext cx="11484428" cy="12037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 algn="just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Выполняются атомарные операции с данными в кэш-памяти.</a:t>
            </a:r>
          </a:p>
          <a:p>
            <a:pPr marL="457200" indent="-457200" algn="just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Вычисляется время выполнения одной атомарной операции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латентность), оценивается пропускная способность.</a:t>
            </a: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0" y="273524"/>
            <a:ext cx="12192000" cy="48411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500" b="1" dirty="0">
                <a:latin typeface="Calibri" panose="020F0502020204030204" pitchFamily="34" charset="0"/>
                <a:cs typeface="Times New Roman" panose="02020603050405020304" pitchFamily="18" charset="0"/>
              </a:rPr>
              <a:t>Алгоритм</a:t>
            </a:r>
            <a:r>
              <a:rPr lang="ru-RU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500" b="1" dirty="0">
                <a:latin typeface="Calibri" panose="020F0502020204030204" pitchFamily="34" charset="0"/>
                <a:cs typeface="Times New Roman" panose="02020603050405020304" pitchFamily="18" charset="0"/>
              </a:rPr>
              <a:t>моделирования</a:t>
            </a:r>
            <a:endParaRPr lang="en-US" sz="24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12</a:t>
            </a:fld>
            <a:endParaRPr lang="ru-RU" dirty="0"/>
          </a:p>
        </p:txBody>
      </p:sp>
      <p:grpSp>
        <p:nvGrpSpPr>
          <p:cNvPr id="5" name="Группа 4"/>
          <p:cNvGrpSpPr/>
          <p:nvPr/>
        </p:nvGrpSpPr>
        <p:grpSpPr>
          <a:xfrm>
            <a:off x="1476554" y="2018862"/>
            <a:ext cx="10418094" cy="5084799"/>
            <a:chOff x="1453976" y="1869157"/>
            <a:chExt cx="10418094" cy="5084799"/>
          </a:xfrm>
        </p:grpSpPr>
        <p:sp>
          <p:nvSpPr>
            <p:cNvPr id="13" name="Прямоугольник 12"/>
            <p:cNvSpPr/>
            <p:nvPr/>
          </p:nvSpPr>
          <p:spPr>
            <a:xfrm>
              <a:off x="1453976" y="1869157"/>
              <a:ext cx="10418094" cy="50847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Aft>
                  <a:spcPts val="600"/>
                </a:spcAft>
              </a:pPr>
              <a:r>
                <a:rPr lang="en-US" sz="2000" b="1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for </a:t>
              </a:r>
              <a:r>
                <a:rPr lang="en-US" sz="2000" i="1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k</a:t>
              </a:r>
              <a:r>
                <a:rPr lang="en-US" sz="2000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 = 0 </a:t>
              </a:r>
              <a:r>
                <a:rPr lang="en-US" sz="2000" b="1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to</a:t>
              </a:r>
              <a:r>
                <a:rPr lang="en-US" sz="2000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i="1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z </a:t>
              </a:r>
              <a:r>
                <a:rPr lang="en-US" sz="2000" b="1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do</a:t>
              </a:r>
              <a:r>
                <a:rPr lang="ru-RU" sz="2000" b="1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				    </a:t>
              </a:r>
              <a:r>
                <a:rPr lang="ru-RU" sz="2000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размер массива данных</a:t>
              </a:r>
              <a:endParaRPr lang="ru-RU" sz="2000" cap="small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spcAft>
                  <a:spcPts val="600"/>
                </a:spcAft>
              </a:pPr>
              <a:r>
                <a:rPr lang="en-US" sz="2000" cap="small" dirty="0" err="1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SetAffinity</a:t>
              </a:r>
              <a:r>
                <a:rPr lang="en-US" sz="2000" cap="small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(</a:t>
              </a:r>
              <a:r>
                <a:rPr lang="en-US" sz="2000" i="1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2000" cap="small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[</a:t>
              </a:r>
              <a:r>
                <a:rPr lang="en-US" sz="2000" i="1" dirty="0" err="1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i</a:t>
              </a:r>
              <a:r>
                <a:rPr lang="en-US" sz="2000" cap="small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])			    </a:t>
              </a:r>
              <a:r>
                <a:rPr lang="ru-RU" sz="2000" cap="small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                </a:t>
              </a:r>
              <a:r>
                <a:rPr lang="ru-RU" sz="2000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выбор ядра для теста</a:t>
              </a:r>
              <a:endParaRPr lang="en-US" sz="2000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spcAft>
                  <a:spcPts val="600"/>
                </a:spcAft>
              </a:pPr>
              <a:r>
                <a:rPr lang="en-US" sz="2000" cap="small" dirty="0" err="1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SetState</a:t>
              </a:r>
              <a:r>
                <a:rPr lang="en-US" sz="2000" cap="small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(</a:t>
              </a:r>
              <a:r>
                <a:rPr lang="en-US" sz="2000" i="1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d</a:t>
              </a:r>
              <a:r>
                <a:rPr lang="en-US" sz="2000" cap="small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[</a:t>
              </a:r>
              <a:r>
                <a:rPr lang="en-US" sz="2000" i="1" dirty="0" err="1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i</a:t>
              </a:r>
              <a:r>
                <a:rPr lang="en-US" sz="2000" cap="small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])				    </a:t>
              </a:r>
              <a:r>
                <a:rPr lang="ru-RU" sz="2000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настройка состояния кэш-линии</a:t>
              </a:r>
              <a:r>
                <a:rPr lang="en-US" sz="2000" i="1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		</a:t>
              </a:r>
              <a:r>
                <a:rPr lang="ru-RU" sz="2000" b="1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	</a:t>
              </a:r>
              <a:r>
                <a:rPr lang="en-US" sz="2000" b="1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for</a:t>
              </a:r>
              <a:r>
                <a:rPr lang="en-US" sz="2000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i="1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j</a:t>
              </a:r>
              <a:r>
                <a:rPr lang="en-US" sz="2000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 = 0 </a:t>
              </a:r>
              <a:r>
                <a:rPr lang="en-US" sz="2000" b="1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to</a:t>
              </a:r>
              <a:r>
                <a:rPr lang="en-US" sz="2000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i="1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m </a:t>
              </a:r>
              <a:r>
                <a:rPr lang="en-US" sz="2000" b="1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do</a:t>
              </a:r>
              <a:r>
                <a:rPr lang="ru-RU" sz="2000" b="1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			    </a:t>
              </a:r>
              <a:r>
                <a:rPr lang="ru-RU" sz="2000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количество итераций</a:t>
              </a:r>
              <a:endParaRPr lang="en-US" sz="2000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spcAft>
                  <a:spcPts val="600"/>
                </a:spcAft>
              </a:pPr>
              <a:r>
                <a:rPr lang="en-US" sz="2000" i="1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	</a:t>
              </a:r>
              <a:r>
                <a:rPr lang="ru-RU" sz="2000" i="1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	</a:t>
              </a:r>
              <a:r>
                <a:rPr lang="en-US" sz="2000" i="1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en-US" sz="2000" baseline="-25000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1</a:t>
              </a:r>
              <a:r>
                <a:rPr lang="en-US" sz="2000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 = </a:t>
              </a:r>
              <a:r>
                <a:rPr lang="en-US" sz="2000" cap="small" dirty="0" err="1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GetTime</a:t>
              </a:r>
              <a:r>
                <a:rPr lang="en-US" sz="2000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()		</a:t>
              </a:r>
              <a:r>
                <a:rPr lang="en-US" sz="2000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  <a:sym typeface="Symbol"/>
                </a:rPr>
                <a:t></a:t>
              </a:r>
              <a:r>
                <a:rPr lang="en-US" sz="2000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ru-RU" sz="2000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  время начала замеров</a:t>
              </a:r>
              <a:endParaRPr lang="en-US" sz="2000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spcAft>
                  <a:spcPts val="600"/>
                </a:spcAft>
              </a:pPr>
              <a:r>
                <a:rPr lang="en-US" sz="2000" b="1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	</a:t>
              </a:r>
              <a:r>
                <a:rPr lang="ru-RU" sz="2000" b="1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	</a:t>
              </a:r>
              <a:r>
                <a:rPr lang="en-US" sz="2000" b="1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for</a:t>
              </a:r>
              <a:r>
                <a:rPr lang="en-US" sz="2000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i="1" dirty="0" err="1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i</a:t>
              </a:r>
              <a:r>
                <a:rPr lang="en-US" sz="2000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 = 0 </a:t>
              </a:r>
              <a:r>
                <a:rPr lang="en-US" sz="2000" b="1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to</a:t>
              </a:r>
              <a:r>
                <a:rPr lang="en-US" sz="2000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i="1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d</a:t>
              </a:r>
              <a:r>
                <a:rPr lang="en-US" sz="2000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b="1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do</a:t>
              </a:r>
              <a:r>
                <a:rPr lang="ru-RU" sz="2000" b="1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		    </a:t>
              </a:r>
              <a:r>
                <a:rPr lang="ru-RU" sz="2000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размер данных скопированных в кэш</a:t>
              </a:r>
            </a:p>
            <a:p>
              <a:pPr>
                <a:spcAft>
                  <a:spcPts val="600"/>
                </a:spcAft>
              </a:pPr>
              <a:r>
                <a:rPr lang="en-US" sz="2000" b="1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    		</a:t>
              </a:r>
              <a:r>
                <a:rPr lang="ru-RU" sz="2000" b="1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	</a:t>
              </a:r>
              <a:r>
                <a:rPr lang="en-US" sz="2000" cap="small" dirty="0" err="1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AtomicOp</a:t>
              </a:r>
              <a:r>
                <a:rPr lang="en-US" sz="2000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(</a:t>
              </a:r>
              <a:r>
                <a:rPr lang="en-US" sz="2000" i="1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q</a:t>
              </a:r>
              <a:r>
                <a:rPr lang="en-US" sz="2000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[</a:t>
              </a:r>
              <a:r>
                <a:rPr lang="en-US" sz="2000" i="1" dirty="0" err="1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i</a:t>
              </a:r>
              <a:r>
                <a:rPr lang="en-US" sz="2000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])	 </a:t>
              </a:r>
              <a:r>
                <a:rPr lang="ru-RU" sz="2000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   атомарная операция</a:t>
              </a:r>
            </a:p>
            <a:p>
              <a:pPr>
                <a:spcAft>
                  <a:spcPts val="600"/>
                </a:spcAft>
              </a:pPr>
              <a:r>
                <a:rPr lang="en-US" sz="2000" b="1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	</a:t>
              </a:r>
              <a:r>
                <a:rPr lang="ru-RU" sz="2000" b="1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	</a:t>
              </a:r>
              <a:r>
                <a:rPr lang="en-US" sz="2000" b="1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end</a:t>
              </a:r>
              <a:r>
                <a:rPr lang="en-US" sz="2000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b="1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for</a:t>
              </a:r>
              <a:r>
                <a:rPr lang="en-US" sz="2000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	</a:t>
              </a:r>
            </a:p>
            <a:p>
              <a:pPr>
                <a:spcAft>
                  <a:spcPts val="600"/>
                </a:spcAft>
              </a:pPr>
              <a:r>
                <a:rPr lang="en-US" sz="2000" i="1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	</a:t>
              </a:r>
              <a:r>
                <a:rPr lang="ru-RU" sz="2000" i="1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	</a:t>
              </a:r>
              <a:r>
                <a:rPr lang="en-US" sz="2000" i="1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en-US" sz="2000" baseline="-25000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2</a:t>
              </a:r>
              <a:r>
                <a:rPr lang="en-US" sz="2000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 = </a:t>
              </a:r>
              <a:r>
                <a:rPr lang="en-US" sz="2000" cap="small" dirty="0" err="1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GetTime</a:t>
              </a:r>
              <a:r>
                <a:rPr lang="en-US" sz="2000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()		</a:t>
              </a:r>
              <a:r>
                <a:rPr lang="ru-RU" sz="2000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    время окончания замеров</a:t>
              </a:r>
              <a:endParaRPr lang="en-US" sz="2000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spcAft>
                  <a:spcPts val="600"/>
                </a:spcAft>
              </a:pPr>
              <a:r>
                <a:rPr lang="ru-RU" sz="2000" b="1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	</a:t>
              </a:r>
              <a:r>
                <a:rPr lang="en-US" sz="2000" b="1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end for</a:t>
              </a:r>
              <a:endParaRPr lang="ru-RU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spcAft>
                  <a:spcPts val="600"/>
                </a:spcAft>
              </a:pPr>
              <a:r>
                <a:rPr lang="ru-RU" sz="2000" i="1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	</a:t>
              </a:r>
              <a:r>
                <a:rPr lang="en-US" sz="2000" i="1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t = </a:t>
              </a:r>
              <a:r>
                <a:rPr lang="en-US" sz="2000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(</a:t>
              </a:r>
              <a:r>
                <a:rPr lang="en-US" sz="2000" i="1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en-US" sz="2000" baseline="-25000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2 </a:t>
              </a:r>
              <a:r>
                <a:rPr lang="en-US" sz="2000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 - </a:t>
              </a:r>
              <a:r>
                <a:rPr lang="en-US" sz="2000" i="1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 t</a:t>
              </a:r>
              <a:r>
                <a:rPr lang="en-US" sz="2000" baseline="-25000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1 </a:t>
              </a:r>
              <a:r>
                <a:rPr lang="en-US" sz="2000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) / </a:t>
              </a:r>
              <a:r>
                <a:rPr lang="en-US" sz="2000" i="1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m</a:t>
              </a:r>
              <a:r>
                <a:rPr lang="ru-RU" sz="2000" i="1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			    </a:t>
              </a:r>
              <a:r>
                <a:rPr lang="ru-RU" sz="2000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результат</a:t>
              </a:r>
              <a:endParaRPr lang="ru-RU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spcAft>
                  <a:spcPts val="600"/>
                </a:spcAft>
              </a:pPr>
              <a:r>
                <a:rPr lang="en-US" sz="2000" b="1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end for</a:t>
              </a:r>
            </a:p>
            <a:p>
              <a:pPr>
                <a:spcAft>
                  <a:spcPts val="600"/>
                </a:spcAft>
              </a:pPr>
              <a:r>
                <a:rPr lang="en-US" sz="2000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		</a:t>
              </a:r>
              <a:r>
                <a:rPr lang="ru-RU" sz="2000" dirty="0">
                  <a:ln w="0"/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	</a:t>
              </a:r>
            </a:p>
          </p:txBody>
        </p:sp>
        <p:sp>
          <p:nvSpPr>
            <p:cNvPr id="4" name="Равнобедренный треугольник 3"/>
            <p:cNvSpPr/>
            <p:nvPr/>
          </p:nvSpPr>
          <p:spPr>
            <a:xfrm rot="5400000">
              <a:off x="6065220" y="2373758"/>
              <a:ext cx="230452" cy="192352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Равнобедренный треугольник 6"/>
            <p:cNvSpPr/>
            <p:nvPr/>
          </p:nvSpPr>
          <p:spPr>
            <a:xfrm rot="5400000">
              <a:off x="6066668" y="3435998"/>
              <a:ext cx="230453" cy="192352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Равнобедренный треугольник 7"/>
            <p:cNvSpPr/>
            <p:nvPr/>
          </p:nvSpPr>
          <p:spPr>
            <a:xfrm rot="5400000">
              <a:off x="6062280" y="4189959"/>
              <a:ext cx="230453" cy="192352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Равнобедренный треугольник 8"/>
            <p:cNvSpPr/>
            <p:nvPr/>
          </p:nvSpPr>
          <p:spPr>
            <a:xfrm rot="5400000">
              <a:off x="6068125" y="4965962"/>
              <a:ext cx="230453" cy="192352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Равнобедренный треугольник 10"/>
            <p:cNvSpPr/>
            <p:nvPr/>
          </p:nvSpPr>
          <p:spPr>
            <a:xfrm rot="5400000">
              <a:off x="6062279" y="1991475"/>
              <a:ext cx="230453" cy="192352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Равнобедренный треугольник 11"/>
            <p:cNvSpPr/>
            <p:nvPr/>
          </p:nvSpPr>
          <p:spPr>
            <a:xfrm rot="5400000">
              <a:off x="6062279" y="5712647"/>
              <a:ext cx="230453" cy="192352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4" name="Равнобедренный треугольник 13"/>
          <p:cNvSpPr/>
          <p:nvPr/>
        </p:nvSpPr>
        <p:spPr>
          <a:xfrm rot="5400000">
            <a:off x="6089744" y="2896854"/>
            <a:ext cx="230453" cy="192352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Равнобедренный треугольник 14"/>
          <p:cNvSpPr/>
          <p:nvPr/>
        </p:nvSpPr>
        <p:spPr>
          <a:xfrm rot="5400000">
            <a:off x="6096370" y="3195027"/>
            <a:ext cx="230453" cy="192352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Равнобедренный треугольник 16"/>
          <p:cNvSpPr/>
          <p:nvPr/>
        </p:nvSpPr>
        <p:spPr>
          <a:xfrm rot="5400000">
            <a:off x="6083600" y="3963883"/>
            <a:ext cx="230453" cy="192352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15281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>
          <a:xfrm>
            <a:off x="11564213" y="6529030"/>
            <a:ext cx="577964" cy="285750"/>
          </a:xfrm>
        </p:spPr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13</a:t>
            </a:fld>
            <a:endParaRPr lang="ru-RU" dirty="0"/>
          </a:p>
        </p:txBody>
      </p:sp>
      <p:sp>
        <p:nvSpPr>
          <p:cNvPr id="38" name="Заголовок 1"/>
          <p:cNvSpPr txBox="1">
            <a:spLocks/>
          </p:cNvSpPr>
          <p:nvPr/>
        </p:nvSpPr>
        <p:spPr>
          <a:xfrm>
            <a:off x="0" y="410485"/>
            <a:ext cx="12192000" cy="61283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500" b="1" dirty="0">
                <a:latin typeface="Calibri" panose="020F0502020204030204" pitchFamily="34" charset="0"/>
                <a:cs typeface="Times New Roman" panose="02020603050405020304" pitchFamily="18" charset="0"/>
              </a:rPr>
              <a:t>Алгоритм выполнения функции</a:t>
            </a:r>
            <a:r>
              <a:rPr lang="ru-RU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 установки состояний кэш-линий</a:t>
            </a:r>
            <a:r>
              <a:rPr lang="en-US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cap="small" dirty="0" err="1">
                <a:latin typeface="Calibri" panose="020F0502020204030204" pitchFamily="34" charset="0"/>
                <a:cs typeface="Times New Roman" panose="02020603050405020304" pitchFamily="18" charset="0"/>
              </a:rPr>
              <a:t>SetState</a:t>
            </a:r>
            <a:r>
              <a:rPr lang="en-US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(x, s)</a:t>
            </a:r>
            <a:endParaRPr lang="ru-RU" sz="24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sz="24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Заголовок 1"/>
          <p:cNvSpPr txBox="1">
            <a:spLocks/>
          </p:cNvSpPr>
          <p:nvPr/>
        </p:nvSpPr>
        <p:spPr>
          <a:xfrm>
            <a:off x="774174" y="2747711"/>
            <a:ext cx="1247354" cy="72078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Любое состояние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Заголовок 1"/>
          <p:cNvSpPr txBox="1">
            <a:spLocks/>
          </p:cNvSpPr>
          <p:nvPr/>
        </p:nvSpPr>
        <p:spPr>
          <a:xfrm>
            <a:off x="630758" y="2307684"/>
            <a:ext cx="1534185" cy="440027"/>
          </a:xfrm>
          <a:prstGeom prst="rect">
            <a:avLst/>
          </a:prstGeom>
          <a:ln>
            <a:noFill/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Кэш-линия</a:t>
            </a:r>
            <a:endParaRPr 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6207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>
          <a:xfrm>
            <a:off x="11564213" y="6529030"/>
            <a:ext cx="577964" cy="285750"/>
          </a:xfrm>
        </p:spPr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14</a:t>
            </a:fld>
            <a:endParaRPr lang="ru-RU" dirty="0"/>
          </a:p>
        </p:txBody>
      </p:sp>
      <p:sp>
        <p:nvSpPr>
          <p:cNvPr id="38" name="Заголовок 1"/>
          <p:cNvSpPr txBox="1">
            <a:spLocks/>
          </p:cNvSpPr>
          <p:nvPr/>
        </p:nvSpPr>
        <p:spPr>
          <a:xfrm>
            <a:off x="0" y="410485"/>
            <a:ext cx="12192000" cy="61283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500" b="1" dirty="0">
                <a:latin typeface="Calibri" panose="020F0502020204030204" pitchFamily="34" charset="0"/>
                <a:cs typeface="Times New Roman" panose="02020603050405020304" pitchFamily="18" charset="0"/>
              </a:rPr>
              <a:t>Алгоритм выполнения функции</a:t>
            </a:r>
            <a:r>
              <a:rPr lang="ru-RU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 установки состояний кэш-линий</a:t>
            </a:r>
            <a:r>
              <a:rPr lang="en-US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cap="small" dirty="0" err="1">
                <a:latin typeface="Calibri" panose="020F0502020204030204" pitchFamily="34" charset="0"/>
                <a:cs typeface="Times New Roman" panose="02020603050405020304" pitchFamily="18" charset="0"/>
              </a:rPr>
              <a:t>SetState</a:t>
            </a:r>
            <a:r>
              <a:rPr lang="en-US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(x, s)</a:t>
            </a:r>
            <a:endParaRPr lang="ru-RU" sz="24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sz="24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7" name="Прямая со стрелкой 46"/>
          <p:cNvCxnSpPr/>
          <p:nvPr/>
        </p:nvCxnSpPr>
        <p:spPr>
          <a:xfrm rot="60000" flipV="1">
            <a:off x="2039663" y="3104725"/>
            <a:ext cx="978285" cy="16315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Заголовок 1"/>
          <p:cNvSpPr txBox="1">
            <a:spLocks/>
          </p:cNvSpPr>
          <p:nvPr/>
        </p:nvSpPr>
        <p:spPr>
          <a:xfrm>
            <a:off x="2004471" y="2719987"/>
            <a:ext cx="1070170" cy="427335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запись1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Заголовок 1"/>
          <p:cNvSpPr txBox="1">
            <a:spLocks/>
          </p:cNvSpPr>
          <p:nvPr/>
        </p:nvSpPr>
        <p:spPr>
          <a:xfrm>
            <a:off x="774174" y="2747711"/>
            <a:ext cx="1247354" cy="72078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Любое состояние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Заголовок 1"/>
          <p:cNvSpPr txBox="1">
            <a:spLocks/>
          </p:cNvSpPr>
          <p:nvPr/>
        </p:nvSpPr>
        <p:spPr>
          <a:xfrm>
            <a:off x="630758" y="2307684"/>
            <a:ext cx="1534185" cy="440027"/>
          </a:xfrm>
          <a:prstGeom prst="rect">
            <a:avLst/>
          </a:prstGeom>
          <a:ln>
            <a:noFill/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Кэш-линия</a:t>
            </a:r>
            <a:endParaRPr 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4273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>
          <a:xfrm>
            <a:off x="11564213" y="6529030"/>
            <a:ext cx="577964" cy="285750"/>
          </a:xfrm>
        </p:spPr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15</a:t>
            </a:fld>
            <a:endParaRPr lang="ru-RU" dirty="0"/>
          </a:p>
        </p:txBody>
      </p:sp>
      <p:sp>
        <p:nvSpPr>
          <p:cNvPr id="38" name="Заголовок 1"/>
          <p:cNvSpPr txBox="1">
            <a:spLocks/>
          </p:cNvSpPr>
          <p:nvPr/>
        </p:nvSpPr>
        <p:spPr>
          <a:xfrm>
            <a:off x="0" y="410485"/>
            <a:ext cx="12192000" cy="61283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500" b="1" dirty="0">
                <a:latin typeface="Calibri" panose="020F0502020204030204" pitchFamily="34" charset="0"/>
                <a:cs typeface="Times New Roman" panose="02020603050405020304" pitchFamily="18" charset="0"/>
              </a:rPr>
              <a:t>Алгоритм выполнения функции</a:t>
            </a:r>
            <a:r>
              <a:rPr lang="ru-RU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 установки состояний кэш-линий</a:t>
            </a:r>
            <a:r>
              <a:rPr lang="en-US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cap="small" dirty="0" err="1">
                <a:latin typeface="Calibri" panose="020F0502020204030204" pitchFamily="34" charset="0"/>
                <a:cs typeface="Times New Roman" panose="02020603050405020304" pitchFamily="18" charset="0"/>
              </a:rPr>
              <a:t>SetState</a:t>
            </a:r>
            <a:r>
              <a:rPr lang="en-US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(x, s)</a:t>
            </a:r>
            <a:endParaRPr lang="ru-RU" sz="24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sz="24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7" name="Прямая со стрелкой 46"/>
          <p:cNvCxnSpPr/>
          <p:nvPr/>
        </p:nvCxnSpPr>
        <p:spPr>
          <a:xfrm rot="60000" flipV="1">
            <a:off x="2039663" y="3104725"/>
            <a:ext cx="978285" cy="16315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Заголовок 1"/>
          <p:cNvSpPr txBox="1">
            <a:spLocks/>
          </p:cNvSpPr>
          <p:nvPr/>
        </p:nvSpPr>
        <p:spPr>
          <a:xfrm>
            <a:off x="2004471" y="2719987"/>
            <a:ext cx="1070170" cy="427335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запись1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Заголовок 1"/>
          <p:cNvSpPr txBox="1">
            <a:spLocks/>
          </p:cNvSpPr>
          <p:nvPr/>
        </p:nvSpPr>
        <p:spPr>
          <a:xfrm>
            <a:off x="774174" y="2747711"/>
            <a:ext cx="1247354" cy="72078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Любое состояние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1" name="Заголовок 1"/>
          <p:cNvSpPr txBox="1">
            <a:spLocks/>
          </p:cNvSpPr>
          <p:nvPr/>
        </p:nvSpPr>
        <p:spPr>
          <a:xfrm>
            <a:off x="3117618" y="2889113"/>
            <a:ext cx="1208595" cy="4400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Modified</a:t>
            </a:r>
          </a:p>
        </p:txBody>
      </p:sp>
      <p:sp>
        <p:nvSpPr>
          <p:cNvPr id="52" name="Заголовок 1"/>
          <p:cNvSpPr txBox="1">
            <a:spLocks/>
          </p:cNvSpPr>
          <p:nvPr/>
        </p:nvSpPr>
        <p:spPr>
          <a:xfrm>
            <a:off x="2934610" y="2513675"/>
            <a:ext cx="1534185" cy="440027"/>
          </a:xfrm>
          <a:prstGeom prst="rect">
            <a:avLst/>
          </a:prstGeom>
          <a:ln>
            <a:noFill/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ядро1</a:t>
            </a:r>
            <a:endParaRPr 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9" name="Прямоугольник 68">
            <a:extLst>
              <a:ext uri="{FF2B5EF4-FFF2-40B4-BE49-F238E27FC236}">
                <a16:creationId xmlns:a16="http://schemas.microsoft.com/office/drawing/2014/main" xmlns="" id="{DC617301-5F18-416C-A67A-40F0A9939DAB}"/>
              </a:ext>
            </a:extLst>
          </p:cNvPr>
          <p:cNvSpPr/>
          <p:nvPr/>
        </p:nvSpPr>
        <p:spPr>
          <a:xfrm>
            <a:off x="3049439" y="2537422"/>
            <a:ext cx="1375544" cy="917603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90000"/>
              </a:lnSpc>
            </a:pPr>
            <a:endParaRPr lang="ru-RU" sz="2000" dirty="0"/>
          </a:p>
        </p:txBody>
      </p:sp>
      <p:sp>
        <p:nvSpPr>
          <p:cNvPr id="36" name="Заголовок 1"/>
          <p:cNvSpPr txBox="1">
            <a:spLocks/>
          </p:cNvSpPr>
          <p:nvPr/>
        </p:nvSpPr>
        <p:spPr>
          <a:xfrm>
            <a:off x="630758" y="2307684"/>
            <a:ext cx="1534185" cy="440027"/>
          </a:xfrm>
          <a:prstGeom prst="rect">
            <a:avLst/>
          </a:prstGeom>
          <a:ln>
            <a:noFill/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Кэш-линия</a:t>
            </a:r>
            <a:endParaRPr 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959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>
          <a:xfrm>
            <a:off x="11564213" y="6529030"/>
            <a:ext cx="577964" cy="285750"/>
          </a:xfrm>
        </p:spPr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16</a:t>
            </a:fld>
            <a:endParaRPr lang="ru-RU" dirty="0"/>
          </a:p>
        </p:txBody>
      </p:sp>
      <p:sp>
        <p:nvSpPr>
          <p:cNvPr id="38" name="Заголовок 1"/>
          <p:cNvSpPr txBox="1">
            <a:spLocks/>
          </p:cNvSpPr>
          <p:nvPr/>
        </p:nvSpPr>
        <p:spPr>
          <a:xfrm>
            <a:off x="0" y="410485"/>
            <a:ext cx="12192000" cy="61283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500" b="1" dirty="0">
                <a:latin typeface="Calibri" panose="020F0502020204030204" pitchFamily="34" charset="0"/>
                <a:cs typeface="Times New Roman" panose="02020603050405020304" pitchFamily="18" charset="0"/>
              </a:rPr>
              <a:t>Алгоритм выполнения функции</a:t>
            </a:r>
            <a:r>
              <a:rPr lang="ru-RU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 установки состояний кэш-линий</a:t>
            </a:r>
            <a:r>
              <a:rPr lang="en-US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cap="small" dirty="0" err="1">
                <a:latin typeface="Calibri" panose="020F0502020204030204" pitchFamily="34" charset="0"/>
                <a:cs typeface="Times New Roman" panose="02020603050405020304" pitchFamily="18" charset="0"/>
              </a:rPr>
              <a:t>SetState</a:t>
            </a:r>
            <a:r>
              <a:rPr lang="en-US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(x, s)</a:t>
            </a:r>
            <a:endParaRPr lang="ru-RU" sz="24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sz="24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5" name="Прямая со стрелкой 44"/>
          <p:cNvCxnSpPr/>
          <p:nvPr/>
        </p:nvCxnSpPr>
        <p:spPr>
          <a:xfrm flipV="1">
            <a:off x="4460244" y="3120230"/>
            <a:ext cx="1042755" cy="377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Заголовок 1"/>
          <p:cNvSpPr txBox="1">
            <a:spLocks/>
          </p:cNvSpPr>
          <p:nvPr/>
        </p:nvSpPr>
        <p:spPr>
          <a:xfrm>
            <a:off x="4335974" y="2748177"/>
            <a:ext cx="1243948" cy="375087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очистка</a:t>
            </a:r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47" name="Прямая со стрелкой 46"/>
          <p:cNvCxnSpPr/>
          <p:nvPr/>
        </p:nvCxnSpPr>
        <p:spPr>
          <a:xfrm rot="60000" flipV="1">
            <a:off x="2039663" y="3104725"/>
            <a:ext cx="978285" cy="16315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Заголовок 1"/>
          <p:cNvSpPr txBox="1">
            <a:spLocks/>
          </p:cNvSpPr>
          <p:nvPr/>
        </p:nvSpPr>
        <p:spPr>
          <a:xfrm>
            <a:off x="2004471" y="2719987"/>
            <a:ext cx="1070170" cy="427335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запись1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Заголовок 1"/>
          <p:cNvSpPr txBox="1">
            <a:spLocks/>
          </p:cNvSpPr>
          <p:nvPr/>
        </p:nvSpPr>
        <p:spPr>
          <a:xfrm>
            <a:off x="774174" y="2747711"/>
            <a:ext cx="1247354" cy="72078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Любое состояние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1" name="Заголовок 1"/>
          <p:cNvSpPr txBox="1">
            <a:spLocks/>
          </p:cNvSpPr>
          <p:nvPr/>
        </p:nvSpPr>
        <p:spPr>
          <a:xfrm>
            <a:off x="3117618" y="2889113"/>
            <a:ext cx="1208595" cy="4400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Modified</a:t>
            </a:r>
          </a:p>
        </p:txBody>
      </p:sp>
      <p:sp>
        <p:nvSpPr>
          <p:cNvPr id="52" name="Заголовок 1"/>
          <p:cNvSpPr txBox="1">
            <a:spLocks/>
          </p:cNvSpPr>
          <p:nvPr/>
        </p:nvSpPr>
        <p:spPr>
          <a:xfrm>
            <a:off x="2934610" y="2513675"/>
            <a:ext cx="1534185" cy="440027"/>
          </a:xfrm>
          <a:prstGeom prst="rect">
            <a:avLst/>
          </a:prstGeom>
          <a:ln>
            <a:noFill/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ядро1</a:t>
            </a:r>
            <a:endParaRPr 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9" name="Прямоугольник 68">
            <a:extLst>
              <a:ext uri="{FF2B5EF4-FFF2-40B4-BE49-F238E27FC236}">
                <a16:creationId xmlns:a16="http://schemas.microsoft.com/office/drawing/2014/main" xmlns="" id="{DC617301-5F18-416C-A67A-40F0A9939DAB}"/>
              </a:ext>
            </a:extLst>
          </p:cNvPr>
          <p:cNvSpPr/>
          <p:nvPr/>
        </p:nvSpPr>
        <p:spPr>
          <a:xfrm>
            <a:off x="3049439" y="2537422"/>
            <a:ext cx="1375544" cy="917603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90000"/>
              </a:lnSpc>
            </a:pPr>
            <a:endParaRPr lang="ru-RU" sz="2000" dirty="0"/>
          </a:p>
        </p:txBody>
      </p:sp>
      <p:sp>
        <p:nvSpPr>
          <p:cNvPr id="36" name="Заголовок 1"/>
          <p:cNvSpPr txBox="1">
            <a:spLocks/>
          </p:cNvSpPr>
          <p:nvPr/>
        </p:nvSpPr>
        <p:spPr>
          <a:xfrm>
            <a:off x="630758" y="2307684"/>
            <a:ext cx="1534185" cy="440027"/>
          </a:xfrm>
          <a:prstGeom prst="rect">
            <a:avLst/>
          </a:prstGeom>
          <a:ln>
            <a:noFill/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Кэш-линия</a:t>
            </a:r>
            <a:endParaRPr 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2441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>
          <a:xfrm>
            <a:off x="11564213" y="6529030"/>
            <a:ext cx="577964" cy="285750"/>
          </a:xfrm>
        </p:spPr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17</a:t>
            </a:fld>
            <a:endParaRPr lang="ru-RU" dirty="0"/>
          </a:p>
        </p:txBody>
      </p:sp>
      <p:sp>
        <p:nvSpPr>
          <p:cNvPr id="38" name="Заголовок 1"/>
          <p:cNvSpPr txBox="1">
            <a:spLocks/>
          </p:cNvSpPr>
          <p:nvPr/>
        </p:nvSpPr>
        <p:spPr>
          <a:xfrm>
            <a:off x="0" y="410485"/>
            <a:ext cx="12192000" cy="61283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500" b="1" dirty="0">
                <a:latin typeface="Calibri" panose="020F0502020204030204" pitchFamily="34" charset="0"/>
                <a:cs typeface="Times New Roman" panose="02020603050405020304" pitchFamily="18" charset="0"/>
              </a:rPr>
              <a:t>Алгоритм выполнения функции</a:t>
            </a:r>
            <a:r>
              <a:rPr lang="ru-RU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 установки состояний кэш-линий</a:t>
            </a:r>
            <a:r>
              <a:rPr lang="en-US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cap="small" dirty="0" err="1">
                <a:latin typeface="Calibri" panose="020F0502020204030204" pitchFamily="34" charset="0"/>
                <a:cs typeface="Times New Roman" panose="02020603050405020304" pitchFamily="18" charset="0"/>
              </a:rPr>
              <a:t>SetState</a:t>
            </a:r>
            <a:r>
              <a:rPr lang="en-US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(x, s)</a:t>
            </a:r>
            <a:endParaRPr lang="ru-RU" sz="24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sz="24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5" name="Прямая со стрелкой 44"/>
          <p:cNvCxnSpPr/>
          <p:nvPr/>
        </p:nvCxnSpPr>
        <p:spPr>
          <a:xfrm flipV="1">
            <a:off x="4460244" y="3120230"/>
            <a:ext cx="1042755" cy="377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Заголовок 1"/>
          <p:cNvSpPr txBox="1">
            <a:spLocks/>
          </p:cNvSpPr>
          <p:nvPr/>
        </p:nvSpPr>
        <p:spPr>
          <a:xfrm>
            <a:off x="4335974" y="2748177"/>
            <a:ext cx="1243948" cy="375087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очистка</a:t>
            </a:r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47" name="Прямая со стрелкой 46"/>
          <p:cNvCxnSpPr/>
          <p:nvPr/>
        </p:nvCxnSpPr>
        <p:spPr>
          <a:xfrm rot="60000" flipV="1">
            <a:off x="2039663" y="3104725"/>
            <a:ext cx="978285" cy="16315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Заголовок 1"/>
          <p:cNvSpPr txBox="1">
            <a:spLocks/>
          </p:cNvSpPr>
          <p:nvPr/>
        </p:nvSpPr>
        <p:spPr>
          <a:xfrm>
            <a:off x="2004471" y="2719987"/>
            <a:ext cx="1070170" cy="427335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запись1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Заголовок 1"/>
          <p:cNvSpPr txBox="1">
            <a:spLocks/>
          </p:cNvSpPr>
          <p:nvPr/>
        </p:nvSpPr>
        <p:spPr>
          <a:xfrm>
            <a:off x="774174" y="2747711"/>
            <a:ext cx="1247354" cy="72078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Любое состояние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" name="Заголовок 1"/>
          <p:cNvSpPr txBox="1">
            <a:spLocks/>
          </p:cNvSpPr>
          <p:nvPr/>
        </p:nvSpPr>
        <p:spPr>
          <a:xfrm>
            <a:off x="5572959" y="2906048"/>
            <a:ext cx="1091639" cy="4400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Invalid</a:t>
            </a:r>
          </a:p>
        </p:txBody>
      </p:sp>
      <p:sp>
        <p:nvSpPr>
          <p:cNvPr id="51" name="Заголовок 1"/>
          <p:cNvSpPr txBox="1">
            <a:spLocks/>
          </p:cNvSpPr>
          <p:nvPr/>
        </p:nvSpPr>
        <p:spPr>
          <a:xfrm>
            <a:off x="3117618" y="2889113"/>
            <a:ext cx="1208595" cy="4400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Modified</a:t>
            </a:r>
          </a:p>
        </p:txBody>
      </p:sp>
      <p:sp>
        <p:nvSpPr>
          <p:cNvPr id="52" name="Заголовок 1"/>
          <p:cNvSpPr txBox="1">
            <a:spLocks/>
          </p:cNvSpPr>
          <p:nvPr/>
        </p:nvSpPr>
        <p:spPr>
          <a:xfrm>
            <a:off x="2934610" y="2513675"/>
            <a:ext cx="1534185" cy="440027"/>
          </a:xfrm>
          <a:prstGeom prst="rect">
            <a:avLst/>
          </a:prstGeom>
          <a:ln>
            <a:noFill/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ядро1</a:t>
            </a:r>
            <a:endParaRPr 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3" name="Заголовок 1"/>
          <p:cNvSpPr txBox="1">
            <a:spLocks/>
          </p:cNvSpPr>
          <p:nvPr/>
        </p:nvSpPr>
        <p:spPr>
          <a:xfrm>
            <a:off x="5363604" y="2532337"/>
            <a:ext cx="1534185" cy="440027"/>
          </a:xfrm>
          <a:prstGeom prst="rect">
            <a:avLst/>
          </a:prstGeom>
          <a:ln>
            <a:noFill/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ядро1</a:t>
            </a:r>
            <a:endParaRPr 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9" name="Прямоугольник 68">
            <a:extLst>
              <a:ext uri="{FF2B5EF4-FFF2-40B4-BE49-F238E27FC236}">
                <a16:creationId xmlns:a16="http://schemas.microsoft.com/office/drawing/2014/main" xmlns="" id="{DC617301-5F18-416C-A67A-40F0A9939DAB}"/>
              </a:ext>
            </a:extLst>
          </p:cNvPr>
          <p:cNvSpPr/>
          <p:nvPr/>
        </p:nvSpPr>
        <p:spPr>
          <a:xfrm>
            <a:off x="3049439" y="2537422"/>
            <a:ext cx="1375544" cy="917603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90000"/>
              </a:lnSpc>
            </a:pPr>
            <a:endParaRPr lang="ru-RU" sz="2000" dirty="0"/>
          </a:p>
        </p:txBody>
      </p: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xmlns="" id="{DC617301-5F18-416C-A67A-40F0A9939DAB}"/>
              </a:ext>
            </a:extLst>
          </p:cNvPr>
          <p:cNvSpPr/>
          <p:nvPr/>
        </p:nvSpPr>
        <p:spPr>
          <a:xfrm>
            <a:off x="5514427" y="2532508"/>
            <a:ext cx="1226312" cy="917603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90000"/>
              </a:lnSpc>
            </a:pPr>
            <a:endParaRPr lang="ru-RU" sz="2000" dirty="0"/>
          </a:p>
        </p:txBody>
      </p:sp>
      <p:sp>
        <p:nvSpPr>
          <p:cNvPr id="36" name="Заголовок 1"/>
          <p:cNvSpPr txBox="1">
            <a:spLocks/>
          </p:cNvSpPr>
          <p:nvPr/>
        </p:nvSpPr>
        <p:spPr>
          <a:xfrm>
            <a:off x="630758" y="2307684"/>
            <a:ext cx="1534185" cy="440027"/>
          </a:xfrm>
          <a:prstGeom prst="rect">
            <a:avLst/>
          </a:prstGeom>
          <a:ln>
            <a:noFill/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Кэш-линия</a:t>
            </a:r>
            <a:endParaRPr 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599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>
          <a:xfrm>
            <a:off x="11564213" y="6529030"/>
            <a:ext cx="577964" cy="285750"/>
          </a:xfrm>
        </p:spPr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18</a:t>
            </a:fld>
            <a:endParaRPr lang="ru-RU" dirty="0"/>
          </a:p>
        </p:txBody>
      </p:sp>
      <p:cxnSp>
        <p:nvCxnSpPr>
          <p:cNvPr id="32" name="Прямая со стрелкой 31"/>
          <p:cNvCxnSpPr/>
          <p:nvPr/>
        </p:nvCxnSpPr>
        <p:spPr>
          <a:xfrm flipV="1">
            <a:off x="6768180" y="3127228"/>
            <a:ext cx="1042693" cy="86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Заголовок 1"/>
          <p:cNvSpPr txBox="1">
            <a:spLocks/>
          </p:cNvSpPr>
          <p:nvPr/>
        </p:nvSpPr>
        <p:spPr>
          <a:xfrm>
            <a:off x="6686008" y="2743710"/>
            <a:ext cx="1235420" cy="37508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чтение</a:t>
            </a:r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8" name="Заголовок 1"/>
          <p:cNvSpPr txBox="1">
            <a:spLocks/>
          </p:cNvSpPr>
          <p:nvPr/>
        </p:nvSpPr>
        <p:spPr>
          <a:xfrm>
            <a:off x="0" y="410485"/>
            <a:ext cx="12192000" cy="61283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500" b="1" dirty="0">
                <a:latin typeface="Calibri" panose="020F0502020204030204" pitchFamily="34" charset="0"/>
                <a:cs typeface="Times New Roman" panose="02020603050405020304" pitchFamily="18" charset="0"/>
              </a:rPr>
              <a:t>Алгоритм выполнения функции</a:t>
            </a:r>
            <a:r>
              <a:rPr lang="ru-RU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 установки состояний кэш-линий</a:t>
            </a:r>
            <a:r>
              <a:rPr lang="en-US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cap="small" dirty="0" err="1">
                <a:latin typeface="Calibri" panose="020F0502020204030204" pitchFamily="34" charset="0"/>
                <a:cs typeface="Times New Roman" panose="02020603050405020304" pitchFamily="18" charset="0"/>
              </a:rPr>
              <a:t>SetState</a:t>
            </a:r>
            <a:r>
              <a:rPr lang="en-US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(x, s)</a:t>
            </a:r>
            <a:endParaRPr lang="ru-RU" sz="24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sz="24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5" name="Прямая со стрелкой 44"/>
          <p:cNvCxnSpPr/>
          <p:nvPr/>
        </p:nvCxnSpPr>
        <p:spPr>
          <a:xfrm flipV="1">
            <a:off x="4460244" y="3120230"/>
            <a:ext cx="1042755" cy="377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Заголовок 1"/>
          <p:cNvSpPr txBox="1">
            <a:spLocks/>
          </p:cNvSpPr>
          <p:nvPr/>
        </p:nvSpPr>
        <p:spPr>
          <a:xfrm>
            <a:off x="4335974" y="2748177"/>
            <a:ext cx="1243948" cy="375087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очистка</a:t>
            </a:r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47" name="Прямая со стрелкой 46"/>
          <p:cNvCxnSpPr/>
          <p:nvPr/>
        </p:nvCxnSpPr>
        <p:spPr>
          <a:xfrm rot="60000" flipV="1">
            <a:off x="2039663" y="3104725"/>
            <a:ext cx="978285" cy="16315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Заголовок 1"/>
          <p:cNvSpPr txBox="1">
            <a:spLocks/>
          </p:cNvSpPr>
          <p:nvPr/>
        </p:nvSpPr>
        <p:spPr>
          <a:xfrm>
            <a:off x="2004471" y="2719987"/>
            <a:ext cx="1070170" cy="427335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запись1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Заголовок 1"/>
          <p:cNvSpPr txBox="1">
            <a:spLocks/>
          </p:cNvSpPr>
          <p:nvPr/>
        </p:nvSpPr>
        <p:spPr>
          <a:xfrm>
            <a:off x="774174" y="2747711"/>
            <a:ext cx="1247354" cy="72078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Любое состояние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" name="Заголовок 1"/>
          <p:cNvSpPr txBox="1">
            <a:spLocks/>
          </p:cNvSpPr>
          <p:nvPr/>
        </p:nvSpPr>
        <p:spPr>
          <a:xfrm>
            <a:off x="5572959" y="2906048"/>
            <a:ext cx="1091639" cy="4400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Invalid</a:t>
            </a:r>
          </a:p>
        </p:txBody>
      </p:sp>
      <p:sp>
        <p:nvSpPr>
          <p:cNvPr id="51" name="Заголовок 1"/>
          <p:cNvSpPr txBox="1">
            <a:spLocks/>
          </p:cNvSpPr>
          <p:nvPr/>
        </p:nvSpPr>
        <p:spPr>
          <a:xfrm>
            <a:off x="3117618" y="2889113"/>
            <a:ext cx="1208595" cy="4400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Modified</a:t>
            </a:r>
          </a:p>
        </p:txBody>
      </p:sp>
      <p:sp>
        <p:nvSpPr>
          <p:cNvPr id="52" name="Заголовок 1"/>
          <p:cNvSpPr txBox="1">
            <a:spLocks/>
          </p:cNvSpPr>
          <p:nvPr/>
        </p:nvSpPr>
        <p:spPr>
          <a:xfrm>
            <a:off x="2934610" y="2513675"/>
            <a:ext cx="1534185" cy="440027"/>
          </a:xfrm>
          <a:prstGeom prst="rect">
            <a:avLst/>
          </a:prstGeom>
          <a:ln>
            <a:noFill/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ядро1</a:t>
            </a:r>
            <a:endParaRPr 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3" name="Заголовок 1"/>
          <p:cNvSpPr txBox="1">
            <a:spLocks/>
          </p:cNvSpPr>
          <p:nvPr/>
        </p:nvSpPr>
        <p:spPr>
          <a:xfrm>
            <a:off x="5363604" y="2532337"/>
            <a:ext cx="1534185" cy="440027"/>
          </a:xfrm>
          <a:prstGeom prst="rect">
            <a:avLst/>
          </a:prstGeom>
          <a:ln>
            <a:noFill/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ядро1</a:t>
            </a:r>
            <a:endParaRPr 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9" name="Прямоугольник 68">
            <a:extLst>
              <a:ext uri="{FF2B5EF4-FFF2-40B4-BE49-F238E27FC236}">
                <a16:creationId xmlns:a16="http://schemas.microsoft.com/office/drawing/2014/main" xmlns="" id="{DC617301-5F18-416C-A67A-40F0A9939DAB}"/>
              </a:ext>
            </a:extLst>
          </p:cNvPr>
          <p:cNvSpPr/>
          <p:nvPr/>
        </p:nvSpPr>
        <p:spPr>
          <a:xfrm>
            <a:off x="3049439" y="2537422"/>
            <a:ext cx="1375544" cy="917603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90000"/>
              </a:lnSpc>
            </a:pPr>
            <a:endParaRPr lang="ru-RU" sz="2000" dirty="0"/>
          </a:p>
        </p:txBody>
      </p: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xmlns="" id="{DC617301-5F18-416C-A67A-40F0A9939DAB}"/>
              </a:ext>
            </a:extLst>
          </p:cNvPr>
          <p:cNvSpPr/>
          <p:nvPr/>
        </p:nvSpPr>
        <p:spPr>
          <a:xfrm>
            <a:off x="5514427" y="2532508"/>
            <a:ext cx="1226312" cy="917603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90000"/>
              </a:lnSpc>
            </a:pPr>
            <a:endParaRPr lang="ru-RU" sz="2000" dirty="0"/>
          </a:p>
        </p:txBody>
      </p:sp>
      <p:sp>
        <p:nvSpPr>
          <p:cNvPr id="36" name="Заголовок 1"/>
          <p:cNvSpPr txBox="1">
            <a:spLocks/>
          </p:cNvSpPr>
          <p:nvPr/>
        </p:nvSpPr>
        <p:spPr>
          <a:xfrm>
            <a:off x="630758" y="2307684"/>
            <a:ext cx="1534185" cy="440027"/>
          </a:xfrm>
          <a:prstGeom prst="rect">
            <a:avLst/>
          </a:prstGeom>
          <a:ln>
            <a:noFill/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Кэш-линия</a:t>
            </a:r>
            <a:endParaRPr 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6377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>
          <a:xfrm>
            <a:off x="11564213" y="6529030"/>
            <a:ext cx="577964" cy="285750"/>
          </a:xfrm>
        </p:spPr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19</a:t>
            </a:fld>
            <a:endParaRPr lang="ru-RU" dirty="0"/>
          </a:p>
        </p:txBody>
      </p:sp>
      <p:cxnSp>
        <p:nvCxnSpPr>
          <p:cNvPr id="32" name="Прямая со стрелкой 31"/>
          <p:cNvCxnSpPr/>
          <p:nvPr/>
        </p:nvCxnSpPr>
        <p:spPr>
          <a:xfrm flipV="1">
            <a:off x="6768180" y="3127228"/>
            <a:ext cx="1042693" cy="86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Заголовок 1"/>
          <p:cNvSpPr txBox="1">
            <a:spLocks/>
          </p:cNvSpPr>
          <p:nvPr/>
        </p:nvSpPr>
        <p:spPr>
          <a:xfrm>
            <a:off x="6686008" y="2743710"/>
            <a:ext cx="1235420" cy="37508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чтение</a:t>
            </a:r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7898462" y="2908078"/>
            <a:ext cx="1233832" cy="4400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Exclusive</a:t>
            </a:r>
          </a:p>
        </p:txBody>
      </p:sp>
      <p:sp>
        <p:nvSpPr>
          <p:cNvPr id="38" name="Заголовок 1"/>
          <p:cNvSpPr txBox="1">
            <a:spLocks/>
          </p:cNvSpPr>
          <p:nvPr/>
        </p:nvSpPr>
        <p:spPr>
          <a:xfrm>
            <a:off x="0" y="410485"/>
            <a:ext cx="12192000" cy="61283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500" b="1" dirty="0">
                <a:latin typeface="Calibri" panose="020F0502020204030204" pitchFamily="34" charset="0"/>
                <a:cs typeface="Times New Roman" panose="02020603050405020304" pitchFamily="18" charset="0"/>
              </a:rPr>
              <a:t>Алгоритм выполнения функции</a:t>
            </a:r>
            <a:r>
              <a:rPr lang="ru-RU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 установки состояний кэш-линий</a:t>
            </a:r>
            <a:r>
              <a:rPr lang="en-US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cap="small" dirty="0" err="1">
                <a:latin typeface="Calibri" panose="020F0502020204030204" pitchFamily="34" charset="0"/>
                <a:cs typeface="Times New Roman" panose="02020603050405020304" pitchFamily="18" charset="0"/>
              </a:rPr>
              <a:t>SetState</a:t>
            </a:r>
            <a:r>
              <a:rPr lang="en-US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(x, s)</a:t>
            </a:r>
            <a:endParaRPr lang="ru-RU" sz="24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sz="24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5" name="Прямая со стрелкой 44"/>
          <p:cNvCxnSpPr/>
          <p:nvPr/>
        </p:nvCxnSpPr>
        <p:spPr>
          <a:xfrm flipV="1">
            <a:off x="4460244" y="3120230"/>
            <a:ext cx="1042755" cy="377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Заголовок 1"/>
          <p:cNvSpPr txBox="1">
            <a:spLocks/>
          </p:cNvSpPr>
          <p:nvPr/>
        </p:nvSpPr>
        <p:spPr>
          <a:xfrm>
            <a:off x="4335974" y="2748177"/>
            <a:ext cx="1243948" cy="375087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очистка</a:t>
            </a:r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47" name="Прямая со стрелкой 46"/>
          <p:cNvCxnSpPr/>
          <p:nvPr/>
        </p:nvCxnSpPr>
        <p:spPr>
          <a:xfrm rot="60000" flipV="1">
            <a:off x="2039663" y="3104725"/>
            <a:ext cx="978285" cy="16315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Заголовок 1"/>
          <p:cNvSpPr txBox="1">
            <a:spLocks/>
          </p:cNvSpPr>
          <p:nvPr/>
        </p:nvSpPr>
        <p:spPr>
          <a:xfrm>
            <a:off x="2004471" y="2719987"/>
            <a:ext cx="1070170" cy="427335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запись1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Заголовок 1"/>
          <p:cNvSpPr txBox="1">
            <a:spLocks/>
          </p:cNvSpPr>
          <p:nvPr/>
        </p:nvSpPr>
        <p:spPr>
          <a:xfrm>
            <a:off x="774174" y="2747711"/>
            <a:ext cx="1247354" cy="72078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Любое состояние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" name="Заголовок 1"/>
          <p:cNvSpPr txBox="1">
            <a:spLocks/>
          </p:cNvSpPr>
          <p:nvPr/>
        </p:nvSpPr>
        <p:spPr>
          <a:xfrm>
            <a:off x="5572959" y="2906048"/>
            <a:ext cx="1091639" cy="4400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Invalid</a:t>
            </a:r>
          </a:p>
        </p:txBody>
      </p:sp>
      <p:sp>
        <p:nvSpPr>
          <p:cNvPr id="51" name="Заголовок 1"/>
          <p:cNvSpPr txBox="1">
            <a:spLocks/>
          </p:cNvSpPr>
          <p:nvPr/>
        </p:nvSpPr>
        <p:spPr>
          <a:xfrm>
            <a:off x="3117618" y="2889113"/>
            <a:ext cx="1208595" cy="4400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Modified</a:t>
            </a:r>
          </a:p>
        </p:txBody>
      </p:sp>
      <p:sp>
        <p:nvSpPr>
          <p:cNvPr id="52" name="Заголовок 1"/>
          <p:cNvSpPr txBox="1">
            <a:spLocks/>
          </p:cNvSpPr>
          <p:nvPr/>
        </p:nvSpPr>
        <p:spPr>
          <a:xfrm>
            <a:off x="2934610" y="2513675"/>
            <a:ext cx="1534185" cy="440027"/>
          </a:xfrm>
          <a:prstGeom prst="rect">
            <a:avLst/>
          </a:prstGeom>
          <a:ln>
            <a:noFill/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ядро1</a:t>
            </a:r>
            <a:endParaRPr 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3" name="Заголовок 1"/>
          <p:cNvSpPr txBox="1">
            <a:spLocks/>
          </p:cNvSpPr>
          <p:nvPr/>
        </p:nvSpPr>
        <p:spPr>
          <a:xfrm>
            <a:off x="5363604" y="2532337"/>
            <a:ext cx="1534185" cy="440027"/>
          </a:xfrm>
          <a:prstGeom prst="rect">
            <a:avLst/>
          </a:prstGeom>
          <a:ln>
            <a:noFill/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ядро1</a:t>
            </a:r>
            <a:endParaRPr 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5" name="Заголовок 1"/>
          <p:cNvSpPr txBox="1">
            <a:spLocks/>
          </p:cNvSpPr>
          <p:nvPr/>
        </p:nvSpPr>
        <p:spPr>
          <a:xfrm>
            <a:off x="7788295" y="2542759"/>
            <a:ext cx="1534185" cy="440027"/>
          </a:xfrm>
          <a:prstGeom prst="rect">
            <a:avLst/>
          </a:prstGeom>
          <a:ln>
            <a:noFill/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ядро1</a:t>
            </a:r>
            <a:endParaRPr 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9" name="Прямоугольник 68">
            <a:extLst>
              <a:ext uri="{FF2B5EF4-FFF2-40B4-BE49-F238E27FC236}">
                <a16:creationId xmlns:a16="http://schemas.microsoft.com/office/drawing/2014/main" xmlns="" id="{DC617301-5F18-416C-A67A-40F0A9939DAB}"/>
              </a:ext>
            </a:extLst>
          </p:cNvPr>
          <p:cNvSpPr/>
          <p:nvPr/>
        </p:nvSpPr>
        <p:spPr>
          <a:xfrm>
            <a:off x="3049439" y="2537422"/>
            <a:ext cx="1375544" cy="917603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90000"/>
              </a:lnSpc>
            </a:pPr>
            <a:endParaRPr lang="ru-RU" sz="2000" dirty="0"/>
          </a:p>
        </p:txBody>
      </p: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xmlns="" id="{DC617301-5F18-416C-A67A-40F0A9939DAB}"/>
              </a:ext>
            </a:extLst>
          </p:cNvPr>
          <p:cNvSpPr/>
          <p:nvPr/>
        </p:nvSpPr>
        <p:spPr>
          <a:xfrm>
            <a:off x="5514427" y="2532508"/>
            <a:ext cx="1226312" cy="917603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90000"/>
              </a:lnSpc>
            </a:pPr>
            <a:endParaRPr lang="ru-RU" sz="2000" dirty="0"/>
          </a:p>
        </p:txBody>
      </p:sp>
      <p:sp>
        <p:nvSpPr>
          <p:cNvPr id="71" name="Прямоугольник 70">
            <a:extLst>
              <a:ext uri="{FF2B5EF4-FFF2-40B4-BE49-F238E27FC236}">
                <a16:creationId xmlns:a16="http://schemas.microsoft.com/office/drawing/2014/main" xmlns="" id="{DC617301-5F18-416C-A67A-40F0A9939DAB}"/>
              </a:ext>
            </a:extLst>
          </p:cNvPr>
          <p:cNvSpPr/>
          <p:nvPr/>
        </p:nvSpPr>
        <p:spPr>
          <a:xfrm>
            <a:off x="7851092" y="2541666"/>
            <a:ext cx="1375544" cy="917603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90000"/>
              </a:lnSpc>
            </a:pPr>
            <a:endParaRPr lang="ru-RU" sz="2000" dirty="0"/>
          </a:p>
        </p:txBody>
      </p:sp>
      <p:sp>
        <p:nvSpPr>
          <p:cNvPr id="36" name="Заголовок 1"/>
          <p:cNvSpPr txBox="1">
            <a:spLocks/>
          </p:cNvSpPr>
          <p:nvPr/>
        </p:nvSpPr>
        <p:spPr>
          <a:xfrm>
            <a:off x="630758" y="2307684"/>
            <a:ext cx="1534185" cy="440027"/>
          </a:xfrm>
          <a:prstGeom prst="rect">
            <a:avLst/>
          </a:prstGeom>
          <a:ln>
            <a:noFill/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Кэш-линия</a:t>
            </a:r>
            <a:endParaRPr 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1401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/>
          <p:cNvSpPr txBox="1">
            <a:spLocks/>
          </p:cNvSpPr>
          <p:nvPr/>
        </p:nvSpPr>
        <p:spPr>
          <a:xfrm>
            <a:off x="5298" y="192014"/>
            <a:ext cx="12192000" cy="6432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Синхронизация потоков в многопоточных программах</a:t>
            </a:r>
            <a:endParaRPr lang="en-US" sz="24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CB0C40-5EA9-4360-8620-CC357F913961}" type="slidenum">
              <a:rPr lang="ru-RU" smtClean="0">
                <a:solidFill>
                  <a:schemeClr val="tx1"/>
                </a:solidFill>
              </a:rPr>
              <a:pPr>
                <a:defRPr/>
              </a:pPr>
              <a:t>2</a:t>
            </a:fld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1049902" y="1788879"/>
            <a:ext cx="1200879" cy="2894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spcAft>
                <a:spcPts val="1200"/>
              </a:spcAft>
            </a:pP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Потоки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4501682" y="1956666"/>
            <a:ext cx="1722797" cy="644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spcAft>
                <a:spcPts val="1200"/>
              </a:spcAft>
            </a:pP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Разделяемая </a:t>
            </a:r>
            <a:b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структура данных</a:t>
            </a:r>
          </a:p>
        </p:txBody>
      </p: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xmlns="" id="{88D563AE-FDBA-4A13-99F1-3361807B8674}"/>
              </a:ext>
            </a:extLst>
          </p:cNvPr>
          <p:cNvGrpSpPr/>
          <p:nvPr/>
        </p:nvGrpSpPr>
        <p:grpSpPr>
          <a:xfrm>
            <a:off x="2962897" y="1384951"/>
            <a:ext cx="1547886" cy="956773"/>
            <a:chOff x="7310888" y="5523352"/>
            <a:chExt cx="1848575" cy="1142634"/>
          </a:xfrm>
        </p:grpSpPr>
        <p:sp>
          <p:nvSpPr>
            <p:cNvPr id="4" name="Блок-схема: узел 3"/>
            <p:cNvSpPr/>
            <p:nvPr/>
          </p:nvSpPr>
          <p:spPr>
            <a:xfrm>
              <a:off x="7310888" y="5523352"/>
              <a:ext cx="352823" cy="352823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Блок-схема: узел 6"/>
            <p:cNvSpPr/>
            <p:nvPr/>
          </p:nvSpPr>
          <p:spPr>
            <a:xfrm>
              <a:off x="7857964" y="6313163"/>
              <a:ext cx="352823" cy="352823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Блок-схема: узел 7"/>
            <p:cNvSpPr/>
            <p:nvPr/>
          </p:nvSpPr>
          <p:spPr>
            <a:xfrm>
              <a:off x="8806640" y="5780188"/>
              <a:ext cx="352823" cy="352823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Блок-схема: узел 17">
              <a:extLst>
                <a:ext uri="{FF2B5EF4-FFF2-40B4-BE49-F238E27FC236}">
                  <a16:creationId xmlns:a16="http://schemas.microsoft.com/office/drawing/2014/main" xmlns="" id="{05E8849F-B765-41AB-BC4D-19252CBCBDF1}"/>
                </a:ext>
              </a:extLst>
            </p:cNvPr>
            <p:cNvSpPr/>
            <p:nvPr/>
          </p:nvSpPr>
          <p:spPr>
            <a:xfrm>
              <a:off x="8089629" y="5733355"/>
              <a:ext cx="352823" cy="352823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xmlns="" id="{88B60ABC-5DC7-4690-BD0B-99F8A27D32B8}"/>
                </a:ext>
              </a:extLst>
            </p:cNvPr>
            <p:cNvCxnSpPr>
              <a:cxnSpLocks/>
              <a:stCxn id="4" idx="4"/>
              <a:endCxn id="7" idx="1"/>
            </p:cNvCxnSpPr>
            <p:nvPr/>
          </p:nvCxnSpPr>
          <p:spPr>
            <a:xfrm>
              <a:off x="7487300" y="5876175"/>
              <a:ext cx="422334" cy="488658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xmlns="" id="{E1E3D901-BD06-473D-AA33-0D84BACCB245}"/>
                </a:ext>
              </a:extLst>
            </p:cNvPr>
            <p:cNvCxnSpPr>
              <a:cxnSpLocks/>
              <a:stCxn id="4" idx="6"/>
            </p:cNvCxnSpPr>
            <p:nvPr/>
          </p:nvCxnSpPr>
          <p:spPr>
            <a:xfrm>
              <a:off x="7663711" y="5699764"/>
              <a:ext cx="587299" cy="210002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xmlns="" id="{5F371021-84BB-47C5-8023-79CD36F4C1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43787" y="5904930"/>
              <a:ext cx="236489" cy="586612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xmlns="" id="{1A68EF5A-FA87-41FB-B864-CC483B5010E5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>
              <a:off x="8262457" y="5904930"/>
              <a:ext cx="544183" cy="51670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xmlns="" id="{F16FE4AC-F3B4-4E1B-8323-954E48E622D4}"/>
                </a:ext>
              </a:extLst>
            </p:cNvPr>
            <p:cNvCxnSpPr>
              <a:cxnSpLocks/>
              <a:stCxn id="7" idx="6"/>
              <a:endCxn id="8" idx="3"/>
            </p:cNvCxnSpPr>
            <p:nvPr/>
          </p:nvCxnSpPr>
          <p:spPr>
            <a:xfrm flipV="1">
              <a:off x="8210787" y="6081341"/>
              <a:ext cx="647523" cy="408234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7" name="Рисунок 46" descr="Изображение выглядит как объект&#10;&#10;Автоматически созданное описание">
            <a:extLst>
              <a:ext uri="{FF2B5EF4-FFF2-40B4-BE49-F238E27FC236}">
                <a16:creationId xmlns:a16="http://schemas.microsoft.com/office/drawing/2014/main" xmlns="" id="{2B379E97-3661-4B33-9209-7088CB3280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915" y="901105"/>
            <a:ext cx="280840" cy="842521"/>
          </a:xfrm>
          <a:prstGeom prst="rect">
            <a:avLst/>
          </a:prstGeom>
        </p:spPr>
      </p:pic>
      <p:pic>
        <p:nvPicPr>
          <p:cNvPr id="49" name="Рисунок 48" descr="Изображение выглядит как объект&#10;&#10;Автоматически созданное описание">
            <a:extLst>
              <a:ext uri="{FF2B5EF4-FFF2-40B4-BE49-F238E27FC236}">
                <a16:creationId xmlns:a16="http://schemas.microsoft.com/office/drawing/2014/main" xmlns="" id="{46D62911-6B48-4921-8FFF-F309FD7FB4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906" y="1639387"/>
            <a:ext cx="280840" cy="842521"/>
          </a:xfrm>
          <a:prstGeom prst="rect">
            <a:avLst/>
          </a:prstGeom>
        </p:spPr>
      </p:pic>
      <p:pic>
        <p:nvPicPr>
          <p:cNvPr id="50" name="Рисунок 49" descr="Изображение выглядит как объект&#10;&#10;Автоматически созданное описание">
            <a:extLst>
              <a:ext uri="{FF2B5EF4-FFF2-40B4-BE49-F238E27FC236}">
                <a16:creationId xmlns:a16="http://schemas.microsoft.com/office/drawing/2014/main" xmlns="" id="{69300F26-1978-4A0E-B82C-D10C82CAFE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731" y="875165"/>
            <a:ext cx="280840" cy="842521"/>
          </a:xfrm>
          <a:prstGeom prst="rect">
            <a:avLst/>
          </a:prstGeom>
        </p:spPr>
      </p:pic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xmlns="" id="{37FAA79B-B598-49A8-B5AE-65851803E56E}"/>
              </a:ext>
            </a:extLst>
          </p:cNvPr>
          <p:cNvCxnSpPr>
            <a:cxnSpLocks/>
            <a:stCxn id="49" idx="3"/>
          </p:cNvCxnSpPr>
          <p:nvPr/>
        </p:nvCxnSpPr>
        <p:spPr>
          <a:xfrm flipV="1">
            <a:off x="2569746" y="1956666"/>
            <a:ext cx="522826" cy="1039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56">
            <a:extLst>
              <a:ext uri="{FF2B5EF4-FFF2-40B4-BE49-F238E27FC236}">
                <a16:creationId xmlns:a16="http://schemas.microsoft.com/office/drawing/2014/main" xmlns="" id="{C8DC99C0-6F5F-4786-B0EF-551866C3D9DE}"/>
              </a:ext>
            </a:extLst>
          </p:cNvPr>
          <p:cNvCxnSpPr>
            <a:cxnSpLocks/>
            <a:stCxn id="50" idx="1"/>
          </p:cNvCxnSpPr>
          <p:nvPr/>
        </p:nvCxnSpPr>
        <p:spPr>
          <a:xfrm flipH="1">
            <a:off x="4629695" y="1296426"/>
            <a:ext cx="444036" cy="2643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1C566C6F-9334-4949-A7A0-9A0B4FF58317}"/>
              </a:ext>
            </a:extLst>
          </p:cNvPr>
          <p:cNvSpPr txBox="1"/>
          <p:nvPr/>
        </p:nvSpPr>
        <p:spPr>
          <a:xfrm>
            <a:off x="1237380" y="314597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cs typeface="Times New Roman" panose="02020603050405020304" pitchFamily="18" charset="0"/>
              </a:rPr>
              <a:t>T</a:t>
            </a:r>
            <a:r>
              <a:rPr lang="en-US" sz="2000" b="1" dirty="0">
                <a:cs typeface="Times New Roman" panose="02020603050405020304" pitchFamily="18" charset="0"/>
              </a:rPr>
              <a:t>1</a:t>
            </a:r>
            <a:endParaRPr lang="ru-RU" sz="1600" b="1" dirty="0"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62EB4FF4-4F10-4CE8-9615-5776F6BE88B0}"/>
              </a:ext>
            </a:extLst>
          </p:cNvPr>
          <p:cNvSpPr txBox="1"/>
          <p:nvPr/>
        </p:nvSpPr>
        <p:spPr>
          <a:xfrm>
            <a:off x="2500797" y="314597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cs typeface="Times New Roman" panose="02020603050405020304" pitchFamily="18" charset="0"/>
              </a:rPr>
              <a:t>T</a:t>
            </a:r>
            <a:r>
              <a:rPr lang="en-US" sz="2000" b="1" dirty="0">
                <a:cs typeface="Times New Roman" panose="02020603050405020304" pitchFamily="18" charset="0"/>
              </a:rPr>
              <a:t>2</a:t>
            </a:r>
            <a:endParaRPr lang="ru-RU" sz="1600" b="1" dirty="0"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E5592653-268C-42A5-ADE3-8210328B40BA}"/>
              </a:ext>
            </a:extLst>
          </p:cNvPr>
          <p:cNvSpPr txBox="1"/>
          <p:nvPr/>
        </p:nvSpPr>
        <p:spPr>
          <a:xfrm>
            <a:off x="997864" y="2656432"/>
            <a:ext cx="2684230" cy="54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ru-RU" b="1" dirty="0">
                <a:latin typeface="Calibri" panose="020F0502020204030204" pitchFamily="34" charset="0"/>
              </a:rPr>
              <a:t>1. Блокировки</a:t>
            </a:r>
            <a:endParaRPr lang="en-US" b="1" dirty="0">
              <a:latin typeface="Calibri" panose="020F0502020204030204" pitchFamily="34" charset="0"/>
            </a:endParaRPr>
          </a:p>
          <a:p>
            <a:pPr algn="ctr">
              <a:lnSpc>
                <a:spcPct val="80000"/>
              </a:lnSpc>
            </a:pPr>
            <a:r>
              <a:rPr lang="en-US" b="1" dirty="0">
                <a:latin typeface="Calibri" panose="020F0502020204030204" pitchFamily="34" charset="0"/>
              </a:rPr>
              <a:t>(locks, spinlocks, mutexes)</a:t>
            </a:r>
            <a:endParaRPr lang="ru-RU" b="1" dirty="0">
              <a:latin typeface="Calibri" panose="020F050202020403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8091527F-1C4D-4D1C-B4E3-0F1531C6A95F}"/>
              </a:ext>
            </a:extLst>
          </p:cNvPr>
          <p:cNvSpPr txBox="1"/>
          <p:nvPr/>
        </p:nvSpPr>
        <p:spPr>
          <a:xfrm>
            <a:off x="133633" y="3166569"/>
            <a:ext cx="890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Потоки</a:t>
            </a:r>
          </a:p>
        </p:txBody>
      </p:sp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xmlns="" id="{2308CD2D-6460-4CDB-893D-159717B7AC68}"/>
              </a:ext>
            </a:extLst>
          </p:cNvPr>
          <p:cNvCxnSpPr>
            <a:cxnSpLocks/>
          </p:cNvCxnSpPr>
          <p:nvPr/>
        </p:nvCxnSpPr>
        <p:spPr>
          <a:xfrm>
            <a:off x="1935877" y="1348416"/>
            <a:ext cx="839474" cy="1782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xmlns="" id="{DC617301-5F18-416C-A67A-40F0A9939DAB}"/>
              </a:ext>
            </a:extLst>
          </p:cNvPr>
          <p:cNvSpPr/>
          <p:nvPr/>
        </p:nvSpPr>
        <p:spPr>
          <a:xfrm>
            <a:off x="6816300" y="835290"/>
            <a:ext cx="4743891" cy="16175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90000"/>
              </a:lnSpc>
            </a:pPr>
            <a:r>
              <a:rPr lang="ru-RU" sz="2000" dirty="0"/>
              <a:t>Основная задача </a:t>
            </a:r>
            <a:r>
              <a:rPr lang="ru-RU" sz="2000" b="1" dirty="0"/>
              <a:t>синхронизации</a:t>
            </a:r>
            <a:r>
              <a:rPr lang="ru-RU" sz="2000" dirty="0"/>
              <a:t> потоков – обеспечение масштабируемого доступа параллельных потоков к разделяемым (</a:t>
            </a:r>
            <a:r>
              <a:rPr lang="en-US" sz="2000" dirty="0"/>
              <a:t>concurrent</a:t>
            </a:r>
            <a:r>
              <a:rPr lang="ru-RU" sz="2000" dirty="0"/>
              <a:t>, </a:t>
            </a:r>
            <a:r>
              <a:rPr lang="en-US" sz="2000" dirty="0"/>
              <a:t>thread-safe) </a:t>
            </a:r>
            <a:r>
              <a:rPr lang="ru-RU" sz="2000" dirty="0"/>
              <a:t>структурам данных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3B793E76-64B5-4A0B-9472-03B62558C9A6}"/>
              </a:ext>
            </a:extLst>
          </p:cNvPr>
          <p:cNvSpPr txBox="1"/>
          <p:nvPr/>
        </p:nvSpPr>
        <p:spPr>
          <a:xfrm>
            <a:off x="5064405" y="3140782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cs typeface="Times New Roman" panose="02020603050405020304" pitchFamily="18" charset="0"/>
              </a:rPr>
              <a:t>T</a:t>
            </a:r>
            <a:r>
              <a:rPr lang="en-US" sz="2000" b="1" dirty="0">
                <a:cs typeface="Times New Roman" panose="02020603050405020304" pitchFamily="18" charset="0"/>
              </a:rPr>
              <a:t>1</a:t>
            </a:r>
            <a:endParaRPr lang="ru-RU" sz="1600" b="1" dirty="0"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CE622D6B-16B0-4DB3-B708-A62FF92471B0}"/>
              </a:ext>
            </a:extLst>
          </p:cNvPr>
          <p:cNvSpPr txBox="1"/>
          <p:nvPr/>
        </p:nvSpPr>
        <p:spPr>
          <a:xfrm>
            <a:off x="6308446" y="3140782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cs typeface="Times New Roman" panose="02020603050405020304" pitchFamily="18" charset="0"/>
              </a:rPr>
              <a:t>T</a:t>
            </a:r>
            <a:r>
              <a:rPr lang="en-US" sz="2000" b="1" dirty="0">
                <a:cs typeface="Times New Roman" panose="02020603050405020304" pitchFamily="18" charset="0"/>
              </a:rPr>
              <a:t>2</a:t>
            </a:r>
            <a:endParaRPr lang="ru-RU" sz="1600" b="1" dirty="0">
              <a:cs typeface="Times New Roman" panose="020206030504050203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7E1BC885-3A81-4E6B-BF69-75E604D1F5A9}"/>
              </a:ext>
            </a:extLst>
          </p:cNvPr>
          <p:cNvSpPr txBox="1"/>
          <p:nvPr/>
        </p:nvSpPr>
        <p:spPr>
          <a:xfrm>
            <a:off x="4287898" y="2656432"/>
            <a:ext cx="3568197" cy="54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lnSpc>
                <a:spcPct val="80000"/>
              </a:lnSpc>
              <a:defRPr b="1">
                <a:latin typeface="Calibri" panose="020F0502020204030204" pitchFamily="34" charset="0"/>
              </a:defRPr>
            </a:lvl1pPr>
          </a:lstStyle>
          <a:p>
            <a:r>
              <a:rPr lang="ru-RU" dirty="0"/>
              <a:t>2. Структуры данных, свободные от блокировок (</a:t>
            </a:r>
            <a:r>
              <a:rPr lang="en-US" dirty="0"/>
              <a:t>non-blocking)</a:t>
            </a:r>
            <a:endParaRPr lang="ru-RU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A2E9118F-3F59-430B-ADC2-C73A33115E66}"/>
              </a:ext>
            </a:extLst>
          </p:cNvPr>
          <p:cNvSpPr txBox="1"/>
          <p:nvPr/>
        </p:nvSpPr>
        <p:spPr>
          <a:xfrm>
            <a:off x="8799409" y="3140782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cs typeface="Times New Roman" panose="02020603050405020304" pitchFamily="18" charset="0"/>
              </a:rPr>
              <a:t>T</a:t>
            </a:r>
            <a:r>
              <a:rPr lang="en-US" sz="2000" b="1" dirty="0">
                <a:cs typeface="Times New Roman" panose="02020603050405020304" pitchFamily="18" charset="0"/>
              </a:rPr>
              <a:t>1</a:t>
            </a:r>
            <a:endParaRPr lang="ru-RU" sz="1600" b="1" dirty="0">
              <a:cs typeface="Times New Roman" panose="02020603050405020304" pitchFamily="18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850E8742-B309-4646-BAC9-6030DAC9D8D5}"/>
              </a:ext>
            </a:extLst>
          </p:cNvPr>
          <p:cNvSpPr txBox="1"/>
          <p:nvPr/>
        </p:nvSpPr>
        <p:spPr>
          <a:xfrm>
            <a:off x="10026162" y="3140782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cs typeface="Times New Roman" panose="02020603050405020304" pitchFamily="18" charset="0"/>
              </a:rPr>
              <a:t>T</a:t>
            </a:r>
            <a:r>
              <a:rPr lang="en-US" sz="2000" b="1" dirty="0">
                <a:cs typeface="Times New Roman" panose="02020603050405020304" pitchFamily="18" charset="0"/>
              </a:rPr>
              <a:t>2</a:t>
            </a:r>
            <a:endParaRPr lang="ru-RU" sz="1600" b="1" dirty="0">
              <a:cs typeface="Times New Roman" panose="02020603050405020304" pitchFamily="18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1605416A-ED32-4EAB-8FDA-05AE1ED2C4A2}"/>
              </a:ext>
            </a:extLst>
          </p:cNvPr>
          <p:cNvSpPr txBox="1"/>
          <p:nvPr/>
        </p:nvSpPr>
        <p:spPr>
          <a:xfrm>
            <a:off x="8118725" y="2656432"/>
            <a:ext cx="3441304" cy="54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lnSpc>
                <a:spcPct val="80000"/>
              </a:lnSpc>
              <a:defRPr b="1">
                <a:latin typeface="Calibri" panose="020F0502020204030204" pitchFamily="34" charset="0"/>
              </a:defRPr>
            </a:lvl1pPr>
          </a:lstStyle>
          <a:p>
            <a:r>
              <a:rPr lang="ru-RU" dirty="0"/>
              <a:t>3. Транзакционная память</a:t>
            </a:r>
            <a:endParaRPr lang="en-US" dirty="0"/>
          </a:p>
          <a:p>
            <a:r>
              <a:rPr lang="en-US" dirty="0"/>
              <a:t>(transactional memory)</a:t>
            </a:r>
            <a:endParaRPr lang="ru-RU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xmlns="" id="{6E77EC80-EB46-4A1E-9DAC-51633D9CE011}"/>
              </a:ext>
            </a:extLst>
          </p:cNvPr>
          <p:cNvSpPr/>
          <p:nvPr/>
        </p:nvSpPr>
        <p:spPr>
          <a:xfrm>
            <a:off x="1331252" y="4062903"/>
            <a:ext cx="488874" cy="446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xmlns="" id="{E9762966-1C44-4132-8399-68CA1F33D301}"/>
              </a:ext>
            </a:extLst>
          </p:cNvPr>
          <p:cNvSpPr/>
          <p:nvPr/>
        </p:nvSpPr>
        <p:spPr>
          <a:xfrm>
            <a:off x="2476933" y="4653660"/>
            <a:ext cx="488874" cy="446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/>
          </a:p>
        </p:txBody>
      </p: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xmlns="" id="{E96A589A-5234-45A0-B93F-DDD1BD33BA8E}"/>
              </a:ext>
            </a:extLst>
          </p:cNvPr>
          <p:cNvCxnSpPr/>
          <p:nvPr/>
        </p:nvCxnSpPr>
        <p:spPr>
          <a:xfrm>
            <a:off x="1567965" y="3577780"/>
            <a:ext cx="0" cy="320334"/>
          </a:xfrm>
          <a:prstGeom prst="straightConnector1">
            <a:avLst/>
          </a:prstGeom>
          <a:ln w="38100">
            <a:solidFill>
              <a:schemeClr val="tx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xmlns="" id="{5C21BDC2-DEFC-4F63-A904-D50273AB70B7}"/>
              </a:ext>
            </a:extLst>
          </p:cNvPr>
          <p:cNvCxnSpPr/>
          <p:nvPr/>
        </p:nvCxnSpPr>
        <p:spPr>
          <a:xfrm>
            <a:off x="2713646" y="3577780"/>
            <a:ext cx="0" cy="485123"/>
          </a:xfrm>
          <a:prstGeom prst="straightConnector1">
            <a:avLst/>
          </a:prstGeom>
          <a:ln w="38100">
            <a:solidFill>
              <a:schemeClr val="tx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xmlns="" id="{F0B15C30-C40F-4A17-9A73-D4CE8E820962}"/>
              </a:ext>
            </a:extLst>
          </p:cNvPr>
          <p:cNvCxnSpPr>
            <a:cxnSpLocks/>
            <a:endCxn id="36" idx="2"/>
          </p:cNvCxnSpPr>
          <p:nvPr/>
        </p:nvCxnSpPr>
        <p:spPr>
          <a:xfrm flipV="1">
            <a:off x="1567965" y="4509397"/>
            <a:ext cx="7725" cy="1110280"/>
          </a:xfrm>
          <a:prstGeom prst="straightConnector1">
            <a:avLst/>
          </a:prstGeom>
          <a:ln w="38100">
            <a:solidFill>
              <a:schemeClr val="tx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xmlns="" id="{FA6E6C33-220C-48FE-81A1-A18C76A83425}"/>
              </a:ext>
            </a:extLst>
          </p:cNvPr>
          <p:cNvCxnSpPr>
            <a:cxnSpLocks/>
            <a:endCxn id="38" idx="2"/>
          </p:cNvCxnSpPr>
          <p:nvPr/>
        </p:nvCxnSpPr>
        <p:spPr>
          <a:xfrm flipV="1">
            <a:off x="2717669" y="5100153"/>
            <a:ext cx="3702" cy="519524"/>
          </a:xfrm>
          <a:prstGeom prst="straightConnector1">
            <a:avLst/>
          </a:prstGeom>
          <a:ln w="38100">
            <a:solidFill>
              <a:schemeClr val="tx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xmlns="" id="{B2946700-F33B-40D9-9102-D2D075EE14C1}"/>
              </a:ext>
            </a:extLst>
          </p:cNvPr>
          <p:cNvSpPr/>
          <p:nvPr/>
        </p:nvSpPr>
        <p:spPr>
          <a:xfrm>
            <a:off x="1331252" y="3898115"/>
            <a:ext cx="488874" cy="6112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/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xmlns="" id="{05D0E15B-5F01-460C-8F5E-D8D28CA4EF82}"/>
              </a:ext>
            </a:extLst>
          </p:cNvPr>
          <p:cNvSpPr/>
          <p:nvPr/>
        </p:nvSpPr>
        <p:spPr>
          <a:xfrm>
            <a:off x="2476933" y="4062903"/>
            <a:ext cx="488874" cy="1037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/>
          </a:p>
        </p:txBody>
      </p: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xmlns="" id="{1F136CF7-0CA2-4C8F-AE18-422C73B7CD27}"/>
              </a:ext>
            </a:extLst>
          </p:cNvPr>
          <p:cNvCxnSpPr/>
          <p:nvPr/>
        </p:nvCxnSpPr>
        <p:spPr>
          <a:xfrm>
            <a:off x="1820126" y="4509396"/>
            <a:ext cx="656807" cy="1442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xmlns="" id="{B4778319-9809-41D6-865C-9C49DAA6952C}"/>
              </a:ext>
            </a:extLst>
          </p:cNvPr>
          <p:cNvGrpSpPr/>
          <p:nvPr/>
        </p:nvGrpSpPr>
        <p:grpSpPr>
          <a:xfrm rot="16200000">
            <a:off x="2987465" y="4839523"/>
            <a:ext cx="446493" cy="74766"/>
            <a:chOff x="400003" y="6329052"/>
            <a:chExt cx="2959461" cy="73018"/>
          </a:xfrm>
        </p:grpSpPr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xmlns="" id="{ABFD7D03-3104-458A-9B9F-EE0B1DB2F05C}"/>
                </a:ext>
              </a:extLst>
            </p:cNvPr>
            <p:cNvCxnSpPr/>
            <p:nvPr/>
          </p:nvCxnSpPr>
          <p:spPr>
            <a:xfrm>
              <a:off x="401953" y="6329052"/>
              <a:ext cx="0" cy="7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xmlns="" id="{309C974C-D941-4CD9-AE9A-2FF6DC9B5966}"/>
                </a:ext>
              </a:extLst>
            </p:cNvPr>
            <p:cNvCxnSpPr/>
            <p:nvPr/>
          </p:nvCxnSpPr>
          <p:spPr>
            <a:xfrm>
              <a:off x="3359464" y="6329052"/>
              <a:ext cx="0" cy="7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xmlns="" id="{039DD9B2-5432-4F74-93A5-ECC69B0D266E}"/>
                </a:ext>
              </a:extLst>
            </p:cNvPr>
            <p:cNvCxnSpPr/>
            <p:nvPr/>
          </p:nvCxnSpPr>
          <p:spPr>
            <a:xfrm>
              <a:off x="400003" y="6402070"/>
              <a:ext cx="295946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CE5E07CB-94F4-42B1-A124-3314A7B6C145}"/>
              </a:ext>
            </a:extLst>
          </p:cNvPr>
          <p:cNvSpPr txBox="1"/>
          <p:nvPr/>
        </p:nvSpPr>
        <p:spPr>
          <a:xfrm rot="16200000">
            <a:off x="2357891" y="4779647"/>
            <a:ext cx="2070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Критическая</a:t>
            </a:r>
            <a:r>
              <a:rPr lang="en-US" sz="1400" dirty="0"/>
              <a:t> </a:t>
            </a:r>
            <a:r>
              <a:rPr lang="ru-RU" sz="1400" dirty="0"/>
              <a:t>секция</a:t>
            </a:r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xmlns="" id="{5675354D-0EA3-41FB-BF03-0F59F1BE3C06}"/>
              </a:ext>
            </a:extLst>
          </p:cNvPr>
          <p:cNvSpPr/>
          <p:nvPr/>
        </p:nvSpPr>
        <p:spPr>
          <a:xfrm>
            <a:off x="5109920" y="3958527"/>
            <a:ext cx="488874" cy="11419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xmlns="" id="{3F14CC7A-6061-4A1C-B0D0-5F239D258BAF}"/>
              </a:ext>
            </a:extLst>
          </p:cNvPr>
          <p:cNvSpPr/>
          <p:nvPr/>
        </p:nvSpPr>
        <p:spPr>
          <a:xfrm>
            <a:off x="6255601" y="4176242"/>
            <a:ext cx="488874" cy="1271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/>
          </a:p>
        </p:txBody>
      </p:sp>
      <p:cxnSp>
        <p:nvCxnSpPr>
          <p:cNvPr id="60" name="Прямая со стрелкой 59">
            <a:extLst>
              <a:ext uri="{FF2B5EF4-FFF2-40B4-BE49-F238E27FC236}">
                <a16:creationId xmlns:a16="http://schemas.microsoft.com/office/drawing/2014/main" xmlns="" id="{77D6A163-5BE5-44AC-9E05-477D2779668E}"/>
              </a:ext>
            </a:extLst>
          </p:cNvPr>
          <p:cNvCxnSpPr>
            <a:endCxn id="58" idx="0"/>
          </p:cNvCxnSpPr>
          <p:nvPr/>
        </p:nvCxnSpPr>
        <p:spPr>
          <a:xfrm>
            <a:off x="5346632" y="3477630"/>
            <a:ext cx="7725" cy="480897"/>
          </a:xfrm>
          <a:prstGeom prst="straightConnector1">
            <a:avLst/>
          </a:prstGeom>
          <a:ln w="38100">
            <a:solidFill>
              <a:schemeClr val="tx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xmlns="" id="{9A5D9AA1-B06C-4165-AC5E-52C78557F2C5}"/>
              </a:ext>
            </a:extLst>
          </p:cNvPr>
          <p:cNvCxnSpPr>
            <a:endCxn id="59" idx="0"/>
          </p:cNvCxnSpPr>
          <p:nvPr/>
        </p:nvCxnSpPr>
        <p:spPr>
          <a:xfrm>
            <a:off x="6499915" y="3477630"/>
            <a:ext cx="123" cy="698612"/>
          </a:xfrm>
          <a:prstGeom prst="straightConnector1">
            <a:avLst/>
          </a:prstGeom>
          <a:ln w="38100">
            <a:solidFill>
              <a:schemeClr val="tx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 стрелкой 63">
            <a:extLst>
              <a:ext uri="{FF2B5EF4-FFF2-40B4-BE49-F238E27FC236}">
                <a16:creationId xmlns:a16="http://schemas.microsoft.com/office/drawing/2014/main" xmlns="" id="{200FF421-B559-4EBC-9427-3F818CEC8EAA}"/>
              </a:ext>
            </a:extLst>
          </p:cNvPr>
          <p:cNvCxnSpPr>
            <a:cxnSpLocks/>
          </p:cNvCxnSpPr>
          <p:nvPr/>
        </p:nvCxnSpPr>
        <p:spPr>
          <a:xfrm flipV="1">
            <a:off x="5354234" y="5100450"/>
            <a:ext cx="0" cy="709412"/>
          </a:xfrm>
          <a:prstGeom prst="straightConnector1">
            <a:avLst/>
          </a:prstGeom>
          <a:ln w="38100">
            <a:solidFill>
              <a:schemeClr val="tx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 стрелкой 64">
            <a:extLst>
              <a:ext uri="{FF2B5EF4-FFF2-40B4-BE49-F238E27FC236}">
                <a16:creationId xmlns:a16="http://schemas.microsoft.com/office/drawing/2014/main" xmlns="" id="{B4B1CDFA-C0AA-4238-8AAA-2B3FF2C29F63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6500038" y="5447527"/>
            <a:ext cx="0" cy="362335"/>
          </a:xfrm>
          <a:prstGeom prst="straightConnector1">
            <a:avLst/>
          </a:prstGeom>
          <a:ln w="38100">
            <a:solidFill>
              <a:schemeClr val="tx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единительная линия 66">
            <a:extLst>
              <a:ext uri="{FF2B5EF4-FFF2-40B4-BE49-F238E27FC236}">
                <a16:creationId xmlns:a16="http://schemas.microsoft.com/office/drawing/2014/main" xmlns="" id="{D5F1F044-3A25-4918-A33F-FBDCEDA48EE9}"/>
              </a:ext>
            </a:extLst>
          </p:cNvPr>
          <p:cNvCxnSpPr/>
          <p:nvPr/>
        </p:nvCxnSpPr>
        <p:spPr>
          <a:xfrm flipV="1">
            <a:off x="5109797" y="4378160"/>
            <a:ext cx="488874" cy="0"/>
          </a:xfrm>
          <a:prstGeom prst="line">
            <a:avLst/>
          </a:prstGeom>
          <a:ln w="38100">
            <a:solidFill>
              <a:schemeClr val="tx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56F5CFDC-4CCA-4A0C-9313-2DA1BD11B808}"/>
              </a:ext>
            </a:extLst>
          </p:cNvPr>
          <p:cNvSpPr txBox="1"/>
          <p:nvPr/>
        </p:nvSpPr>
        <p:spPr>
          <a:xfrm>
            <a:off x="5109797" y="4072637"/>
            <a:ext cx="488874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AO</a:t>
            </a:r>
            <a:endParaRPr lang="ru-RU" sz="1400" b="1" dirty="0">
              <a:solidFill>
                <a:srgbClr val="FF0000"/>
              </a:solidFill>
            </a:endParaRPr>
          </a:p>
        </p:txBody>
      </p:sp>
      <p:cxnSp>
        <p:nvCxnSpPr>
          <p:cNvPr id="69" name="Прямая соединительная линия 68">
            <a:extLst>
              <a:ext uri="{FF2B5EF4-FFF2-40B4-BE49-F238E27FC236}">
                <a16:creationId xmlns:a16="http://schemas.microsoft.com/office/drawing/2014/main" xmlns="" id="{19DECC6D-8AA7-4AAC-A5B7-746ADCE0AF21}"/>
              </a:ext>
            </a:extLst>
          </p:cNvPr>
          <p:cNvCxnSpPr/>
          <p:nvPr/>
        </p:nvCxnSpPr>
        <p:spPr>
          <a:xfrm flipV="1">
            <a:off x="5109920" y="4784268"/>
            <a:ext cx="481149" cy="2253"/>
          </a:xfrm>
          <a:prstGeom prst="line">
            <a:avLst/>
          </a:prstGeom>
          <a:ln w="38100">
            <a:solidFill>
              <a:schemeClr val="tx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D448D78D-68C8-407F-8DED-EDC03694230D}"/>
              </a:ext>
            </a:extLst>
          </p:cNvPr>
          <p:cNvSpPr txBox="1"/>
          <p:nvPr/>
        </p:nvSpPr>
        <p:spPr>
          <a:xfrm>
            <a:off x="5109919" y="4483271"/>
            <a:ext cx="481149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AO</a:t>
            </a:r>
            <a:endParaRPr lang="ru-RU" sz="1400" b="1" dirty="0">
              <a:solidFill>
                <a:srgbClr val="FF0000"/>
              </a:solidFill>
            </a:endParaRPr>
          </a:p>
        </p:txBody>
      </p:sp>
      <p:cxnSp>
        <p:nvCxnSpPr>
          <p:cNvPr id="71" name="Прямая соединительная линия 70">
            <a:extLst>
              <a:ext uri="{FF2B5EF4-FFF2-40B4-BE49-F238E27FC236}">
                <a16:creationId xmlns:a16="http://schemas.microsoft.com/office/drawing/2014/main" xmlns="" id="{2C97F936-76C1-4F82-8B62-8E01C2DDA067}"/>
              </a:ext>
            </a:extLst>
          </p:cNvPr>
          <p:cNvCxnSpPr/>
          <p:nvPr/>
        </p:nvCxnSpPr>
        <p:spPr>
          <a:xfrm flipV="1">
            <a:off x="6257077" y="4545427"/>
            <a:ext cx="488874" cy="0"/>
          </a:xfrm>
          <a:prstGeom prst="line">
            <a:avLst/>
          </a:prstGeom>
          <a:ln w="38100">
            <a:solidFill>
              <a:schemeClr val="tx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A07A7037-23BC-41EC-B762-573597429594}"/>
              </a:ext>
            </a:extLst>
          </p:cNvPr>
          <p:cNvSpPr txBox="1"/>
          <p:nvPr/>
        </p:nvSpPr>
        <p:spPr>
          <a:xfrm>
            <a:off x="6257077" y="4239903"/>
            <a:ext cx="488874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AO</a:t>
            </a:r>
            <a:endParaRPr lang="ru-RU" sz="1400" b="1" dirty="0">
              <a:solidFill>
                <a:srgbClr val="FF0000"/>
              </a:solidFill>
            </a:endParaRPr>
          </a:p>
        </p:txBody>
      </p:sp>
      <p:cxnSp>
        <p:nvCxnSpPr>
          <p:cNvPr id="73" name="Прямая соединительная линия 72">
            <a:extLst>
              <a:ext uri="{FF2B5EF4-FFF2-40B4-BE49-F238E27FC236}">
                <a16:creationId xmlns:a16="http://schemas.microsoft.com/office/drawing/2014/main" xmlns="" id="{3E89C748-728B-4228-8CB2-9E799F65E9A3}"/>
              </a:ext>
            </a:extLst>
          </p:cNvPr>
          <p:cNvCxnSpPr/>
          <p:nvPr/>
        </p:nvCxnSpPr>
        <p:spPr>
          <a:xfrm>
            <a:off x="6257077" y="4908847"/>
            <a:ext cx="479673" cy="5"/>
          </a:xfrm>
          <a:prstGeom prst="line">
            <a:avLst/>
          </a:prstGeom>
          <a:ln w="38100">
            <a:solidFill>
              <a:schemeClr val="tx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5257623E-B98F-46CC-82E4-45FDCB794A74}"/>
              </a:ext>
            </a:extLst>
          </p:cNvPr>
          <p:cNvSpPr txBox="1"/>
          <p:nvPr/>
        </p:nvSpPr>
        <p:spPr>
          <a:xfrm>
            <a:off x="6257076" y="4603329"/>
            <a:ext cx="479673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AO</a:t>
            </a:r>
            <a:endParaRPr lang="ru-RU" sz="1400" b="1" dirty="0">
              <a:solidFill>
                <a:srgbClr val="FF0000"/>
              </a:solidFill>
            </a:endParaRPr>
          </a:p>
        </p:txBody>
      </p:sp>
      <p:cxnSp>
        <p:nvCxnSpPr>
          <p:cNvPr id="75" name="Прямая соединительная линия 74">
            <a:extLst>
              <a:ext uri="{FF2B5EF4-FFF2-40B4-BE49-F238E27FC236}">
                <a16:creationId xmlns:a16="http://schemas.microsoft.com/office/drawing/2014/main" xmlns="" id="{B49CAA13-C2F0-4EE1-BE2C-18A88CCEF4F3}"/>
              </a:ext>
            </a:extLst>
          </p:cNvPr>
          <p:cNvCxnSpPr/>
          <p:nvPr/>
        </p:nvCxnSpPr>
        <p:spPr>
          <a:xfrm>
            <a:off x="6257077" y="5267537"/>
            <a:ext cx="479673" cy="0"/>
          </a:xfrm>
          <a:prstGeom prst="line">
            <a:avLst/>
          </a:prstGeom>
          <a:ln w="38100">
            <a:solidFill>
              <a:schemeClr val="tx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85AEF58D-A722-4361-B822-3E49AA9B0B92}"/>
              </a:ext>
            </a:extLst>
          </p:cNvPr>
          <p:cNvSpPr txBox="1"/>
          <p:nvPr/>
        </p:nvSpPr>
        <p:spPr>
          <a:xfrm>
            <a:off x="6257076" y="4966541"/>
            <a:ext cx="479673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AO</a:t>
            </a:r>
            <a:endParaRPr lang="ru-RU" sz="1400" b="1" dirty="0">
              <a:solidFill>
                <a:srgbClr val="FF000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785E13A-9D23-4158-8CE8-E556D794AAFE}"/>
              </a:ext>
            </a:extLst>
          </p:cNvPr>
          <p:cNvSpPr txBox="1"/>
          <p:nvPr/>
        </p:nvSpPr>
        <p:spPr>
          <a:xfrm rot="16200000">
            <a:off x="5914433" y="4525258"/>
            <a:ext cx="2428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АО – атомарная операция</a:t>
            </a:r>
          </a:p>
        </p:txBody>
      </p:sp>
      <p:cxnSp>
        <p:nvCxnSpPr>
          <p:cNvPr id="78" name="Прямая со стрелкой 77">
            <a:extLst>
              <a:ext uri="{FF2B5EF4-FFF2-40B4-BE49-F238E27FC236}">
                <a16:creationId xmlns:a16="http://schemas.microsoft.com/office/drawing/2014/main" xmlns="" id="{1D808831-7B72-419D-A034-3B8165A2C3E7}"/>
              </a:ext>
            </a:extLst>
          </p:cNvPr>
          <p:cNvCxnSpPr>
            <a:cxnSpLocks/>
            <a:endCxn id="77" idx="0"/>
          </p:cNvCxnSpPr>
          <p:nvPr/>
        </p:nvCxnSpPr>
        <p:spPr>
          <a:xfrm>
            <a:off x="6745951" y="4537800"/>
            <a:ext cx="228606" cy="1413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 стрелкой 81">
            <a:extLst>
              <a:ext uri="{FF2B5EF4-FFF2-40B4-BE49-F238E27FC236}">
                <a16:creationId xmlns:a16="http://schemas.microsoft.com/office/drawing/2014/main" xmlns="" id="{A7CD90C4-B897-4FA7-B469-4F68F9216CC0}"/>
              </a:ext>
            </a:extLst>
          </p:cNvPr>
          <p:cNvCxnSpPr/>
          <p:nvPr/>
        </p:nvCxnSpPr>
        <p:spPr>
          <a:xfrm>
            <a:off x="9033834" y="3463276"/>
            <a:ext cx="0" cy="164545"/>
          </a:xfrm>
          <a:prstGeom prst="straightConnector1">
            <a:avLst/>
          </a:prstGeom>
          <a:ln w="38100">
            <a:solidFill>
              <a:schemeClr val="tx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Прямая со стрелкой 82">
            <a:extLst>
              <a:ext uri="{FF2B5EF4-FFF2-40B4-BE49-F238E27FC236}">
                <a16:creationId xmlns:a16="http://schemas.microsoft.com/office/drawing/2014/main" xmlns="" id="{D2E3B47E-8E93-4BFE-9B9A-4FBBFFA38837}"/>
              </a:ext>
            </a:extLst>
          </p:cNvPr>
          <p:cNvCxnSpPr/>
          <p:nvPr/>
        </p:nvCxnSpPr>
        <p:spPr>
          <a:xfrm>
            <a:off x="10179515" y="3463276"/>
            <a:ext cx="0" cy="277463"/>
          </a:xfrm>
          <a:prstGeom prst="straightConnector1">
            <a:avLst/>
          </a:prstGeom>
          <a:ln w="38100">
            <a:solidFill>
              <a:schemeClr val="tx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Прямая со стрелкой 85">
            <a:extLst>
              <a:ext uri="{FF2B5EF4-FFF2-40B4-BE49-F238E27FC236}">
                <a16:creationId xmlns:a16="http://schemas.microsoft.com/office/drawing/2014/main" xmlns="" id="{C9F287E2-8027-4D6B-A179-9E1E32F2FF9F}"/>
              </a:ext>
            </a:extLst>
          </p:cNvPr>
          <p:cNvCxnSpPr>
            <a:cxnSpLocks/>
            <a:endCxn id="88" idx="2"/>
          </p:cNvCxnSpPr>
          <p:nvPr/>
        </p:nvCxnSpPr>
        <p:spPr>
          <a:xfrm flipV="1">
            <a:off x="9041558" y="4588939"/>
            <a:ext cx="0" cy="1304220"/>
          </a:xfrm>
          <a:prstGeom prst="straightConnector1">
            <a:avLst/>
          </a:prstGeom>
          <a:ln w="38100">
            <a:solidFill>
              <a:schemeClr val="tx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Прямая со стрелкой 86">
            <a:extLst>
              <a:ext uri="{FF2B5EF4-FFF2-40B4-BE49-F238E27FC236}">
                <a16:creationId xmlns:a16="http://schemas.microsoft.com/office/drawing/2014/main" xmlns="" id="{ECAECEB2-CE7D-4130-8723-A1A342D56EF5}"/>
              </a:ext>
            </a:extLst>
          </p:cNvPr>
          <p:cNvCxnSpPr>
            <a:endCxn id="101" idx="2"/>
          </p:cNvCxnSpPr>
          <p:nvPr/>
        </p:nvCxnSpPr>
        <p:spPr>
          <a:xfrm flipV="1">
            <a:off x="10187239" y="5708903"/>
            <a:ext cx="0" cy="184265"/>
          </a:xfrm>
          <a:prstGeom prst="straightConnector1">
            <a:avLst/>
          </a:prstGeom>
          <a:ln w="38100">
            <a:solidFill>
              <a:schemeClr val="tx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Прямоугольник 87">
            <a:extLst>
              <a:ext uri="{FF2B5EF4-FFF2-40B4-BE49-F238E27FC236}">
                <a16:creationId xmlns:a16="http://schemas.microsoft.com/office/drawing/2014/main" xmlns="" id="{D23F42C2-23ED-476F-B237-A6C20E3E553A}"/>
              </a:ext>
            </a:extLst>
          </p:cNvPr>
          <p:cNvSpPr/>
          <p:nvPr/>
        </p:nvSpPr>
        <p:spPr>
          <a:xfrm>
            <a:off x="8797121" y="3627821"/>
            <a:ext cx="488874" cy="9611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/>
          </a:p>
        </p:txBody>
      </p:sp>
      <p:sp>
        <p:nvSpPr>
          <p:cNvPr id="89" name="Прямоугольник 88">
            <a:extLst>
              <a:ext uri="{FF2B5EF4-FFF2-40B4-BE49-F238E27FC236}">
                <a16:creationId xmlns:a16="http://schemas.microsoft.com/office/drawing/2014/main" xmlns="" id="{9000E4D0-493E-4B67-B9CC-B562E1BDEBAA}"/>
              </a:ext>
            </a:extLst>
          </p:cNvPr>
          <p:cNvSpPr/>
          <p:nvPr/>
        </p:nvSpPr>
        <p:spPr>
          <a:xfrm>
            <a:off x="9942802" y="3740739"/>
            <a:ext cx="488874" cy="1014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/>
          </a:p>
        </p:txBody>
      </p:sp>
      <p:sp>
        <p:nvSpPr>
          <p:cNvPr id="90" name="Прямоугольник 89">
            <a:extLst>
              <a:ext uri="{FF2B5EF4-FFF2-40B4-BE49-F238E27FC236}">
                <a16:creationId xmlns:a16="http://schemas.microsoft.com/office/drawing/2014/main" xmlns="" id="{F07933D5-40B6-44AD-9609-F605A206E4FB}"/>
              </a:ext>
            </a:extLst>
          </p:cNvPr>
          <p:cNvSpPr/>
          <p:nvPr/>
        </p:nvSpPr>
        <p:spPr>
          <a:xfrm>
            <a:off x="8799409" y="3792801"/>
            <a:ext cx="486586" cy="55380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/>
          </a:p>
        </p:txBody>
      </p:sp>
      <p:sp>
        <p:nvSpPr>
          <p:cNvPr id="91" name="Прямоугольник 90">
            <a:extLst>
              <a:ext uri="{FF2B5EF4-FFF2-40B4-BE49-F238E27FC236}">
                <a16:creationId xmlns:a16="http://schemas.microsoft.com/office/drawing/2014/main" xmlns="" id="{53B8EA6E-13C7-4DBE-B2EF-A4001FBB7156}"/>
              </a:ext>
            </a:extLst>
          </p:cNvPr>
          <p:cNvSpPr/>
          <p:nvPr/>
        </p:nvSpPr>
        <p:spPr>
          <a:xfrm>
            <a:off x="9942802" y="3941985"/>
            <a:ext cx="488874" cy="57917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/>
          </a:p>
        </p:txBody>
      </p:sp>
      <p:cxnSp>
        <p:nvCxnSpPr>
          <p:cNvPr id="93" name="Прямая со стрелкой 92">
            <a:extLst>
              <a:ext uri="{FF2B5EF4-FFF2-40B4-BE49-F238E27FC236}">
                <a16:creationId xmlns:a16="http://schemas.microsoft.com/office/drawing/2014/main" xmlns="" id="{B0E4E501-39F5-4E8B-B9DB-7AE36EE294FC}"/>
              </a:ext>
            </a:extLst>
          </p:cNvPr>
          <p:cNvCxnSpPr/>
          <p:nvPr/>
        </p:nvCxnSpPr>
        <p:spPr>
          <a:xfrm>
            <a:off x="9285995" y="3817296"/>
            <a:ext cx="656807" cy="150479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Прямая со стрелкой 93">
            <a:extLst>
              <a:ext uri="{FF2B5EF4-FFF2-40B4-BE49-F238E27FC236}">
                <a16:creationId xmlns:a16="http://schemas.microsoft.com/office/drawing/2014/main" xmlns="" id="{F5BC592D-33AC-4E07-91F8-EB03FDC29117}"/>
              </a:ext>
            </a:extLst>
          </p:cNvPr>
          <p:cNvCxnSpPr/>
          <p:nvPr/>
        </p:nvCxnSpPr>
        <p:spPr>
          <a:xfrm>
            <a:off x="9285995" y="3901403"/>
            <a:ext cx="656807" cy="150479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Прямая со стрелкой 94">
            <a:extLst>
              <a:ext uri="{FF2B5EF4-FFF2-40B4-BE49-F238E27FC236}">
                <a16:creationId xmlns:a16="http://schemas.microsoft.com/office/drawing/2014/main" xmlns="" id="{99783C64-8F28-4613-8214-C332D55EBDB3}"/>
              </a:ext>
            </a:extLst>
          </p:cNvPr>
          <p:cNvCxnSpPr/>
          <p:nvPr/>
        </p:nvCxnSpPr>
        <p:spPr>
          <a:xfrm>
            <a:off x="9285995" y="3990251"/>
            <a:ext cx="656807" cy="150479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Прямая со стрелкой 95">
            <a:extLst>
              <a:ext uri="{FF2B5EF4-FFF2-40B4-BE49-F238E27FC236}">
                <a16:creationId xmlns:a16="http://schemas.microsoft.com/office/drawing/2014/main" xmlns="" id="{755BFD8E-011E-4DF3-9553-91B021B303CC}"/>
              </a:ext>
            </a:extLst>
          </p:cNvPr>
          <p:cNvCxnSpPr/>
          <p:nvPr/>
        </p:nvCxnSpPr>
        <p:spPr>
          <a:xfrm>
            <a:off x="9285995" y="4074358"/>
            <a:ext cx="656807" cy="150479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Прямая со стрелкой 96">
            <a:extLst>
              <a:ext uri="{FF2B5EF4-FFF2-40B4-BE49-F238E27FC236}">
                <a16:creationId xmlns:a16="http://schemas.microsoft.com/office/drawing/2014/main" xmlns="" id="{FEA37D96-65A9-43E9-B75F-D1DC7C66960F}"/>
              </a:ext>
            </a:extLst>
          </p:cNvPr>
          <p:cNvCxnSpPr/>
          <p:nvPr/>
        </p:nvCxnSpPr>
        <p:spPr>
          <a:xfrm>
            <a:off x="9285995" y="4162480"/>
            <a:ext cx="656807" cy="150479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Прямая со стрелкой 97">
            <a:extLst>
              <a:ext uri="{FF2B5EF4-FFF2-40B4-BE49-F238E27FC236}">
                <a16:creationId xmlns:a16="http://schemas.microsoft.com/office/drawing/2014/main" xmlns="" id="{9FF7CC49-BCC8-4199-8472-E43B1372C52B}"/>
              </a:ext>
            </a:extLst>
          </p:cNvPr>
          <p:cNvCxnSpPr/>
          <p:nvPr/>
        </p:nvCxnSpPr>
        <p:spPr>
          <a:xfrm>
            <a:off x="9285995" y="4246587"/>
            <a:ext cx="656807" cy="150479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Прямая со стрелкой 98">
            <a:extLst>
              <a:ext uri="{FF2B5EF4-FFF2-40B4-BE49-F238E27FC236}">
                <a16:creationId xmlns:a16="http://schemas.microsoft.com/office/drawing/2014/main" xmlns="" id="{6F3D924D-99DA-4EE2-BF18-33D864D7550D}"/>
              </a:ext>
            </a:extLst>
          </p:cNvPr>
          <p:cNvCxnSpPr/>
          <p:nvPr/>
        </p:nvCxnSpPr>
        <p:spPr>
          <a:xfrm>
            <a:off x="9285995" y="4335434"/>
            <a:ext cx="656807" cy="150479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Прямая со стрелкой 99">
            <a:extLst>
              <a:ext uri="{FF2B5EF4-FFF2-40B4-BE49-F238E27FC236}">
                <a16:creationId xmlns:a16="http://schemas.microsoft.com/office/drawing/2014/main" xmlns="" id="{54861024-2A6D-4A3A-9FB1-EFD4B1E8DD04}"/>
              </a:ext>
            </a:extLst>
          </p:cNvPr>
          <p:cNvCxnSpPr/>
          <p:nvPr/>
        </p:nvCxnSpPr>
        <p:spPr>
          <a:xfrm>
            <a:off x="9285995" y="4587418"/>
            <a:ext cx="656807" cy="150479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Прямоугольник 100">
            <a:extLst>
              <a:ext uri="{FF2B5EF4-FFF2-40B4-BE49-F238E27FC236}">
                <a16:creationId xmlns:a16="http://schemas.microsoft.com/office/drawing/2014/main" xmlns="" id="{646F68CF-A016-4F5B-9479-E56DF90458EE}"/>
              </a:ext>
            </a:extLst>
          </p:cNvPr>
          <p:cNvSpPr/>
          <p:nvPr/>
        </p:nvSpPr>
        <p:spPr>
          <a:xfrm>
            <a:off x="9942802" y="4755120"/>
            <a:ext cx="488874" cy="9537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/>
          </a:p>
        </p:txBody>
      </p:sp>
      <p:sp>
        <p:nvSpPr>
          <p:cNvPr id="102" name="Прямоугольник 101">
            <a:extLst>
              <a:ext uri="{FF2B5EF4-FFF2-40B4-BE49-F238E27FC236}">
                <a16:creationId xmlns:a16="http://schemas.microsoft.com/office/drawing/2014/main" xmlns="" id="{F1D79D09-2F77-4DB3-9D76-E948F59C1C5B}"/>
              </a:ext>
            </a:extLst>
          </p:cNvPr>
          <p:cNvSpPr/>
          <p:nvPr/>
        </p:nvSpPr>
        <p:spPr>
          <a:xfrm>
            <a:off x="9942802" y="4956366"/>
            <a:ext cx="488874" cy="57917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/>
          </a:p>
        </p:txBody>
      </p:sp>
      <p:grpSp>
        <p:nvGrpSpPr>
          <p:cNvPr id="103" name="Группа 102">
            <a:extLst>
              <a:ext uri="{FF2B5EF4-FFF2-40B4-BE49-F238E27FC236}">
                <a16:creationId xmlns:a16="http://schemas.microsoft.com/office/drawing/2014/main" xmlns="" id="{1A557597-2851-4459-9902-115C488A702F}"/>
              </a:ext>
            </a:extLst>
          </p:cNvPr>
          <p:cNvGrpSpPr/>
          <p:nvPr/>
        </p:nvGrpSpPr>
        <p:grpSpPr>
          <a:xfrm rot="16200000">
            <a:off x="10117003" y="4235519"/>
            <a:ext cx="1020065" cy="36488"/>
            <a:chOff x="400003" y="6329052"/>
            <a:chExt cx="2959461" cy="73018"/>
          </a:xfrm>
        </p:grpSpPr>
        <p:cxnSp>
          <p:nvCxnSpPr>
            <p:cNvPr id="104" name="Прямая соединительная линия 103">
              <a:extLst>
                <a:ext uri="{FF2B5EF4-FFF2-40B4-BE49-F238E27FC236}">
                  <a16:creationId xmlns:a16="http://schemas.microsoft.com/office/drawing/2014/main" xmlns="" id="{480A5A87-25EE-44B9-AAE3-A586C9F746A2}"/>
                </a:ext>
              </a:extLst>
            </p:cNvPr>
            <p:cNvCxnSpPr/>
            <p:nvPr/>
          </p:nvCxnSpPr>
          <p:spPr>
            <a:xfrm>
              <a:off x="401953" y="6329052"/>
              <a:ext cx="0" cy="7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Прямая соединительная линия 104">
              <a:extLst>
                <a:ext uri="{FF2B5EF4-FFF2-40B4-BE49-F238E27FC236}">
                  <a16:creationId xmlns:a16="http://schemas.microsoft.com/office/drawing/2014/main" xmlns="" id="{5257A1EE-9A4D-4F16-B276-4F7841BDE1ED}"/>
                </a:ext>
              </a:extLst>
            </p:cNvPr>
            <p:cNvCxnSpPr/>
            <p:nvPr/>
          </p:nvCxnSpPr>
          <p:spPr>
            <a:xfrm>
              <a:off x="3359464" y="6329052"/>
              <a:ext cx="0" cy="7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Прямая соединительная линия 105">
              <a:extLst>
                <a:ext uri="{FF2B5EF4-FFF2-40B4-BE49-F238E27FC236}">
                  <a16:creationId xmlns:a16="http://schemas.microsoft.com/office/drawing/2014/main" xmlns="" id="{7784676E-1015-4DEC-9CE4-FAFF281A39F3}"/>
                </a:ext>
              </a:extLst>
            </p:cNvPr>
            <p:cNvCxnSpPr/>
            <p:nvPr/>
          </p:nvCxnSpPr>
          <p:spPr>
            <a:xfrm>
              <a:off x="400003" y="6402070"/>
              <a:ext cx="295946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xmlns="" id="{96B60CEC-7C11-447F-A6FA-5AB5D718167C}"/>
              </a:ext>
            </a:extLst>
          </p:cNvPr>
          <p:cNvSpPr txBox="1"/>
          <p:nvPr/>
        </p:nvSpPr>
        <p:spPr>
          <a:xfrm rot="16200000">
            <a:off x="10229584" y="4170904"/>
            <a:ext cx="1168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Транзакция</a:t>
            </a:r>
          </a:p>
        </p:txBody>
      </p:sp>
      <p:sp>
        <p:nvSpPr>
          <p:cNvPr id="116" name="Правая круглая скобка 115">
            <a:extLst>
              <a:ext uri="{FF2B5EF4-FFF2-40B4-BE49-F238E27FC236}">
                <a16:creationId xmlns:a16="http://schemas.microsoft.com/office/drawing/2014/main" xmlns="" id="{20905F87-FBD6-4F5A-BD50-FCA26E87B1FD}"/>
              </a:ext>
            </a:extLst>
          </p:cNvPr>
          <p:cNvSpPr/>
          <p:nvPr/>
        </p:nvSpPr>
        <p:spPr>
          <a:xfrm rot="5400000">
            <a:off x="6060617" y="895617"/>
            <a:ext cx="60386" cy="10324991"/>
          </a:xfrm>
          <a:prstGeom prst="rightBracket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9" name="Прямоугольник 118">
            <a:extLst>
              <a:ext uri="{FF2B5EF4-FFF2-40B4-BE49-F238E27FC236}">
                <a16:creationId xmlns:a16="http://schemas.microsoft.com/office/drawing/2014/main" xmlns="" id="{25476B48-188A-45D9-8794-F01181E63522}"/>
              </a:ext>
            </a:extLst>
          </p:cNvPr>
          <p:cNvSpPr/>
          <p:nvPr/>
        </p:nvSpPr>
        <p:spPr>
          <a:xfrm>
            <a:off x="640131" y="6239053"/>
            <a:ext cx="10901357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1200"/>
              </a:spcAft>
            </a:pPr>
            <a:r>
              <a:rPr lang="ru-RU" dirty="0">
                <a:latin typeface="Calibri" panose="020F0502020204030204" pitchFamily="34" charset="0"/>
                <a:cs typeface="Times New Roman" panose="02020603050405020304" pitchFamily="18" charset="0"/>
              </a:rPr>
              <a:t>При реализации любых видов синхронизации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Times New Roman" panose="02020603050405020304" pitchFamily="18" charset="0"/>
              </a:rPr>
              <a:t>применяются</a:t>
            </a:r>
            <a:r>
              <a:rPr lang="ru-RU" b="1" dirty="0">
                <a:latin typeface="Calibri" panose="020F0502020204030204" pitchFamily="34" charset="0"/>
                <a:cs typeface="Times New Roman" panose="02020603050405020304" pitchFamily="18" charset="0"/>
              </a:rPr>
              <a:t> атомарные операции</a:t>
            </a:r>
            <a:r>
              <a:rPr lang="ru-RU" dirty="0">
                <a:latin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8" name="Рисунок 107" descr="Изображение выглядит как объект&#10;&#10;Автоматически созданное описание">
            <a:extLst>
              <a:ext uri="{FF2B5EF4-FFF2-40B4-BE49-F238E27FC236}">
                <a16:creationId xmlns:a16="http://schemas.microsoft.com/office/drawing/2014/main" xmlns="" id="{69300F26-1978-4A0E-B82C-D10C82CAFE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555" y="542430"/>
            <a:ext cx="280840" cy="842521"/>
          </a:xfrm>
          <a:prstGeom prst="rect">
            <a:avLst/>
          </a:prstGeom>
        </p:spPr>
      </p:pic>
      <p:cxnSp>
        <p:nvCxnSpPr>
          <p:cNvPr id="109" name="Прямая со стрелкой 108">
            <a:extLst>
              <a:ext uri="{FF2B5EF4-FFF2-40B4-BE49-F238E27FC236}">
                <a16:creationId xmlns:a16="http://schemas.microsoft.com/office/drawing/2014/main" xmlns="" id="{C8DC99C0-6F5F-4786-B0EF-551866C3D9DE}"/>
              </a:ext>
            </a:extLst>
          </p:cNvPr>
          <p:cNvCxnSpPr>
            <a:cxnSpLocks/>
          </p:cNvCxnSpPr>
          <p:nvPr/>
        </p:nvCxnSpPr>
        <p:spPr>
          <a:xfrm flipH="1">
            <a:off x="3716419" y="1057996"/>
            <a:ext cx="296319" cy="3795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931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>
          <a:xfrm>
            <a:off x="11564213" y="6529030"/>
            <a:ext cx="577964" cy="285750"/>
          </a:xfrm>
        </p:spPr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20</a:t>
            </a:fld>
            <a:endParaRPr lang="ru-RU" dirty="0"/>
          </a:p>
        </p:txBody>
      </p:sp>
      <p:cxnSp>
        <p:nvCxnSpPr>
          <p:cNvPr id="32" name="Прямая со стрелкой 31"/>
          <p:cNvCxnSpPr/>
          <p:nvPr/>
        </p:nvCxnSpPr>
        <p:spPr>
          <a:xfrm flipV="1">
            <a:off x="6768180" y="3127228"/>
            <a:ext cx="1042693" cy="86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Заголовок 1"/>
          <p:cNvSpPr txBox="1">
            <a:spLocks/>
          </p:cNvSpPr>
          <p:nvPr/>
        </p:nvSpPr>
        <p:spPr>
          <a:xfrm>
            <a:off x="6686008" y="2743710"/>
            <a:ext cx="1235420" cy="37508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чтение</a:t>
            </a:r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7898462" y="2908078"/>
            <a:ext cx="1233832" cy="4400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Exclusive</a:t>
            </a:r>
          </a:p>
        </p:txBody>
      </p:sp>
      <p:sp>
        <p:nvSpPr>
          <p:cNvPr id="38" name="Заголовок 1"/>
          <p:cNvSpPr txBox="1">
            <a:spLocks/>
          </p:cNvSpPr>
          <p:nvPr/>
        </p:nvSpPr>
        <p:spPr>
          <a:xfrm>
            <a:off x="0" y="410485"/>
            <a:ext cx="12192000" cy="61283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500" b="1" dirty="0">
                <a:latin typeface="Calibri" panose="020F0502020204030204" pitchFamily="34" charset="0"/>
                <a:cs typeface="Times New Roman" panose="02020603050405020304" pitchFamily="18" charset="0"/>
              </a:rPr>
              <a:t>Алгоритм выполнения функции</a:t>
            </a:r>
            <a:r>
              <a:rPr lang="ru-RU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 установки состояний кэш-линий</a:t>
            </a:r>
            <a:r>
              <a:rPr lang="en-US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cap="small" dirty="0" err="1">
                <a:latin typeface="Calibri" panose="020F0502020204030204" pitchFamily="34" charset="0"/>
                <a:cs typeface="Times New Roman" panose="02020603050405020304" pitchFamily="18" charset="0"/>
              </a:rPr>
              <a:t>SetState</a:t>
            </a:r>
            <a:r>
              <a:rPr lang="en-US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(x, s)</a:t>
            </a:r>
            <a:endParaRPr lang="ru-RU" sz="24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sz="24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5" name="Прямая со стрелкой 44"/>
          <p:cNvCxnSpPr/>
          <p:nvPr/>
        </p:nvCxnSpPr>
        <p:spPr>
          <a:xfrm flipV="1">
            <a:off x="4460244" y="3120230"/>
            <a:ext cx="1042755" cy="377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Заголовок 1"/>
          <p:cNvSpPr txBox="1">
            <a:spLocks/>
          </p:cNvSpPr>
          <p:nvPr/>
        </p:nvSpPr>
        <p:spPr>
          <a:xfrm>
            <a:off x="4335974" y="2748177"/>
            <a:ext cx="1243948" cy="375087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очистка</a:t>
            </a:r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47" name="Прямая со стрелкой 46"/>
          <p:cNvCxnSpPr/>
          <p:nvPr/>
        </p:nvCxnSpPr>
        <p:spPr>
          <a:xfrm rot="60000" flipV="1">
            <a:off x="2039663" y="3104725"/>
            <a:ext cx="978285" cy="16315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Заголовок 1"/>
          <p:cNvSpPr txBox="1">
            <a:spLocks/>
          </p:cNvSpPr>
          <p:nvPr/>
        </p:nvSpPr>
        <p:spPr>
          <a:xfrm>
            <a:off x="2004471" y="2719987"/>
            <a:ext cx="1070170" cy="427335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запись1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Заголовок 1"/>
          <p:cNvSpPr txBox="1">
            <a:spLocks/>
          </p:cNvSpPr>
          <p:nvPr/>
        </p:nvSpPr>
        <p:spPr>
          <a:xfrm>
            <a:off x="774174" y="2747711"/>
            <a:ext cx="1247354" cy="72078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Любое состояние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" name="Заголовок 1"/>
          <p:cNvSpPr txBox="1">
            <a:spLocks/>
          </p:cNvSpPr>
          <p:nvPr/>
        </p:nvSpPr>
        <p:spPr>
          <a:xfrm>
            <a:off x="5572959" y="2906048"/>
            <a:ext cx="1091639" cy="4400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Invalid</a:t>
            </a:r>
          </a:p>
        </p:txBody>
      </p:sp>
      <p:sp>
        <p:nvSpPr>
          <p:cNvPr id="51" name="Заголовок 1"/>
          <p:cNvSpPr txBox="1">
            <a:spLocks/>
          </p:cNvSpPr>
          <p:nvPr/>
        </p:nvSpPr>
        <p:spPr>
          <a:xfrm>
            <a:off x="3117618" y="2889113"/>
            <a:ext cx="1208595" cy="4400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Modified</a:t>
            </a:r>
          </a:p>
        </p:txBody>
      </p:sp>
      <p:sp>
        <p:nvSpPr>
          <p:cNvPr id="52" name="Заголовок 1"/>
          <p:cNvSpPr txBox="1">
            <a:spLocks/>
          </p:cNvSpPr>
          <p:nvPr/>
        </p:nvSpPr>
        <p:spPr>
          <a:xfrm>
            <a:off x="2934610" y="2513675"/>
            <a:ext cx="1534185" cy="440027"/>
          </a:xfrm>
          <a:prstGeom prst="rect">
            <a:avLst/>
          </a:prstGeom>
          <a:ln>
            <a:noFill/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ядро1</a:t>
            </a:r>
            <a:endParaRPr 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3" name="Заголовок 1"/>
          <p:cNvSpPr txBox="1">
            <a:spLocks/>
          </p:cNvSpPr>
          <p:nvPr/>
        </p:nvSpPr>
        <p:spPr>
          <a:xfrm>
            <a:off x="5363604" y="2532337"/>
            <a:ext cx="1534185" cy="440027"/>
          </a:xfrm>
          <a:prstGeom prst="rect">
            <a:avLst/>
          </a:prstGeom>
          <a:ln>
            <a:noFill/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ядро1</a:t>
            </a:r>
            <a:endParaRPr 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5" name="Заголовок 1"/>
          <p:cNvSpPr txBox="1">
            <a:spLocks/>
          </p:cNvSpPr>
          <p:nvPr/>
        </p:nvSpPr>
        <p:spPr>
          <a:xfrm>
            <a:off x="7788295" y="2542759"/>
            <a:ext cx="1534185" cy="440027"/>
          </a:xfrm>
          <a:prstGeom prst="rect">
            <a:avLst/>
          </a:prstGeom>
          <a:ln>
            <a:noFill/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ядро1</a:t>
            </a:r>
            <a:endParaRPr 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5" name="Прямая со стрелкой 54"/>
          <p:cNvCxnSpPr/>
          <p:nvPr/>
        </p:nvCxnSpPr>
        <p:spPr>
          <a:xfrm rot="1680000">
            <a:off x="9198289" y="3362096"/>
            <a:ext cx="982281" cy="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Заголовок 1"/>
          <p:cNvSpPr txBox="1">
            <a:spLocks/>
          </p:cNvSpPr>
          <p:nvPr/>
        </p:nvSpPr>
        <p:spPr>
          <a:xfrm rot="1680000">
            <a:off x="9106020" y="2978087"/>
            <a:ext cx="1265882" cy="395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чтение</a:t>
            </a:r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2</a:t>
            </a:r>
          </a:p>
        </p:txBody>
      </p:sp>
      <p:sp>
        <p:nvSpPr>
          <p:cNvPr id="69" name="Прямоугольник 68">
            <a:extLst>
              <a:ext uri="{FF2B5EF4-FFF2-40B4-BE49-F238E27FC236}">
                <a16:creationId xmlns:a16="http://schemas.microsoft.com/office/drawing/2014/main" xmlns="" id="{DC617301-5F18-416C-A67A-40F0A9939DAB}"/>
              </a:ext>
            </a:extLst>
          </p:cNvPr>
          <p:cNvSpPr/>
          <p:nvPr/>
        </p:nvSpPr>
        <p:spPr>
          <a:xfrm>
            <a:off x="3049439" y="2537422"/>
            <a:ext cx="1375544" cy="917603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90000"/>
              </a:lnSpc>
            </a:pPr>
            <a:endParaRPr lang="ru-RU" sz="2000" dirty="0"/>
          </a:p>
        </p:txBody>
      </p: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xmlns="" id="{DC617301-5F18-416C-A67A-40F0A9939DAB}"/>
              </a:ext>
            </a:extLst>
          </p:cNvPr>
          <p:cNvSpPr/>
          <p:nvPr/>
        </p:nvSpPr>
        <p:spPr>
          <a:xfrm>
            <a:off x="5514427" y="2532508"/>
            <a:ext cx="1226312" cy="917603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90000"/>
              </a:lnSpc>
            </a:pPr>
            <a:endParaRPr lang="ru-RU" sz="2000" dirty="0"/>
          </a:p>
        </p:txBody>
      </p:sp>
      <p:sp>
        <p:nvSpPr>
          <p:cNvPr id="71" name="Прямоугольник 70">
            <a:extLst>
              <a:ext uri="{FF2B5EF4-FFF2-40B4-BE49-F238E27FC236}">
                <a16:creationId xmlns:a16="http://schemas.microsoft.com/office/drawing/2014/main" xmlns="" id="{DC617301-5F18-416C-A67A-40F0A9939DAB}"/>
              </a:ext>
            </a:extLst>
          </p:cNvPr>
          <p:cNvSpPr/>
          <p:nvPr/>
        </p:nvSpPr>
        <p:spPr>
          <a:xfrm>
            <a:off x="7851092" y="2541666"/>
            <a:ext cx="1375544" cy="917603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90000"/>
              </a:lnSpc>
            </a:pPr>
            <a:endParaRPr lang="ru-RU" sz="2000" dirty="0"/>
          </a:p>
        </p:txBody>
      </p:sp>
      <p:sp>
        <p:nvSpPr>
          <p:cNvPr id="36" name="Заголовок 1"/>
          <p:cNvSpPr txBox="1">
            <a:spLocks/>
          </p:cNvSpPr>
          <p:nvPr/>
        </p:nvSpPr>
        <p:spPr>
          <a:xfrm>
            <a:off x="630758" y="2307684"/>
            <a:ext cx="1534185" cy="440027"/>
          </a:xfrm>
          <a:prstGeom prst="rect">
            <a:avLst/>
          </a:prstGeom>
          <a:ln>
            <a:noFill/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Кэш-линия</a:t>
            </a:r>
            <a:endParaRPr 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5499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>
          <a:xfrm>
            <a:off x="11564213" y="6529030"/>
            <a:ext cx="577964" cy="285750"/>
          </a:xfrm>
        </p:spPr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21</a:t>
            </a:fld>
            <a:endParaRPr lang="ru-RU" dirty="0"/>
          </a:p>
        </p:txBody>
      </p:sp>
      <p:cxnSp>
        <p:nvCxnSpPr>
          <p:cNvPr id="32" name="Прямая со стрелкой 31"/>
          <p:cNvCxnSpPr/>
          <p:nvPr/>
        </p:nvCxnSpPr>
        <p:spPr>
          <a:xfrm flipV="1">
            <a:off x="6768180" y="3127228"/>
            <a:ext cx="1042693" cy="86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Заголовок 1"/>
          <p:cNvSpPr txBox="1">
            <a:spLocks/>
          </p:cNvSpPr>
          <p:nvPr/>
        </p:nvSpPr>
        <p:spPr>
          <a:xfrm>
            <a:off x="6686008" y="2743710"/>
            <a:ext cx="1235420" cy="37508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чтение</a:t>
            </a:r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7898462" y="2908078"/>
            <a:ext cx="1233832" cy="4400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Exclusive</a:t>
            </a:r>
          </a:p>
        </p:txBody>
      </p:sp>
      <p:sp>
        <p:nvSpPr>
          <p:cNvPr id="38" name="Заголовок 1"/>
          <p:cNvSpPr txBox="1">
            <a:spLocks/>
          </p:cNvSpPr>
          <p:nvPr/>
        </p:nvSpPr>
        <p:spPr>
          <a:xfrm>
            <a:off x="0" y="410485"/>
            <a:ext cx="12192000" cy="61283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500" b="1" dirty="0">
                <a:latin typeface="Calibri" panose="020F0502020204030204" pitchFamily="34" charset="0"/>
                <a:cs typeface="Times New Roman" panose="02020603050405020304" pitchFamily="18" charset="0"/>
              </a:rPr>
              <a:t>Алгоритм выполнения функции</a:t>
            </a:r>
            <a:r>
              <a:rPr lang="ru-RU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 установки состояний кэш-линий</a:t>
            </a:r>
            <a:r>
              <a:rPr lang="en-US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cap="small" dirty="0" err="1">
                <a:latin typeface="Calibri" panose="020F0502020204030204" pitchFamily="34" charset="0"/>
                <a:cs typeface="Times New Roman" panose="02020603050405020304" pitchFamily="18" charset="0"/>
              </a:rPr>
              <a:t>SetState</a:t>
            </a:r>
            <a:r>
              <a:rPr lang="en-US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(x, s)</a:t>
            </a:r>
            <a:endParaRPr lang="ru-RU" sz="24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sz="24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5" name="Прямая со стрелкой 44"/>
          <p:cNvCxnSpPr/>
          <p:nvPr/>
        </p:nvCxnSpPr>
        <p:spPr>
          <a:xfrm flipV="1">
            <a:off x="4460244" y="3120230"/>
            <a:ext cx="1042755" cy="377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Заголовок 1"/>
          <p:cNvSpPr txBox="1">
            <a:spLocks/>
          </p:cNvSpPr>
          <p:nvPr/>
        </p:nvSpPr>
        <p:spPr>
          <a:xfrm>
            <a:off x="4335974" y="2748177"/>
            <a:ext cx="1243948" cy="375087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очистка</a:t>
            </a:r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47" name="Прямая со стрелкой 46"/>
          <p:cNvCxnSpPr/>
          <p:nvPr/>
        </p:nvCxnSpPr>
        <p:spPr>
          <a:xfrm rot="60000" flipV="1">
            <a:off x="2039663" y="3104725"/>
            <a:ext cx="978285" cy="16315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Заголовок 1"/>
          <p:cNvSpPr txBox="1">
            <a:spLocks/>
          </p:cNvSpPr>
          <p:nvPr/>
        </p:nvSpPr>
        <p:spPr>
          <a:xfrm>
            <a:off x="2004471" y="2719987"/>
            <a:ext cx="1070170" cy="427335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запись1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Заголовок 1"/>
          <p:cNvSpPr txBox="1">
            <a:spLocks/>
          </p:cNvSpPr>
          <p:nvPr/>
        </p:nvSpPr>
        <p:spPr>
          <a:xfrm>
            <a:off x="774174" y="2747711"/>
            <a:ext cx="1247354" cy="72078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Любое состояние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" name="Заголовок 1"/>
          <p:cNvSpPr txBox="1">
            <a:spLocks/>
          </p:cNvSpPr>
          <p:nvPr/>
        </p:nvSpPr>
        <p:spPr>
          <a:xfrm>
            <a:off x="5572959" y="2906048"/>
            <a:ext cx="1091639" cy="4400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Invalid</a:t>
            </a:r>
          </a:p>
        </p:txBody>
      </p:sp>
      <p:sp>
        <p:nvSpPr>
          <p:cNvPr id="51" name="Заголовок 1"/>
          <p:cNvSpPr txBox="1">
            <a:spLocks/>
          </p:cNvSpPr>
          <p:nvPr/>
        </p:nvSpPr>
        <p:spPr>
          <a:xfrm>
            <a:off x="3117618" y="2889113"/>
            <a:ext cx="1208595" cy="4400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Modified</a:t>
            </a:r>
          </a:p>
        </p:txBody>
      </p:sp>
      <p:sp>
        <p:nvSpPr>
          <p:cNvPr id="52" name="Заголовок 1"/>
          <p:cNvSpPr txBox="1">
            <a:spLocks/>
          </p:cNvSpPr>
          <p:nvPr/>
        </p:nvSpPr>
        <p:spPr>
          <a:xfrm>
            <a:off x="2934610" y="2513675"/>
            <a:ext cx="1534185" cy="440027"/>
          </a:xfrm>
          <a:prstGeom prst="rect">
            <a:avLst/>
          </a:prstGeom>
          <a:ln>
            <a:noFill/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ядро1</a:t>
            </a:r>
            <a:endParaRPr 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3" name="Заголовок 1"/>
          <p:cNvSpPr txBox="1">
            <a:spLocks/>
          </p:cNvSpPr>
          <p:nvPr/>
        </p:nvSpPr>
        <p:spPr>
          <a:xfrm>
            <a:off x="5363604" y="2532337"/>
            <a:ext cx="1534185" cy="440027"/>
          </a:xfrm>
          <a:prstGeom prst="rect">
            <a:avLst/>
          </a:prstGeom>
          <a:ln>
            <a:noFill/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ядро1</a:t>
            </a:r>
            <a:endParaRPr 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5" name="Заголовок 1"/>
          <p:cNvSpPr txBox="1">
            <a:spLocks/>
          </p:cNvSpPr>
          <p:nvPr/>
        </p:nvSpPr>
        <p:spPr>
          <a:xfrm>
            <a:off x="7788295" y="2542759"/>
            <a:ext cx="1534185" cy="440027"/>
          </a:xfrm>
          <a:prstGeom prst="rect">
            <a:avLst/>
          </a:prstGeom>
          <a:ln>
            <a:noFill/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ядро1</a:t>
            </a:r>
            <a:endParaRPr 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5" name="Прямая со стрелкой 54"/>
          <p:cNvCxnSpPr/>
          <p:nvPr/>
        </p:nvCxnSpPr>
        <p:spPr>
          <a:xfrm rot="1680000">
            <a:off x="9198289" y="3362096"/>
            <a:ext cx="982281" cy="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Заголовок 1"/>
          <p:cNvSpPr txBox="1">
            <a:spLocks/>
          </p:cNvSpPr>
          <p:nvPr/>
        </p:nvSpPr>
        <p:spPr>
          <a:xfrm rot="1680000">
            <a:off x="9106020" y="2978087"/>
            <a:ext cx="1265882" cy="395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чтение</a:t>
            </a:r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2</a:t>
            </a:r>
          </a:p>
        </p:txBody>
      </p:sp>
      <p:sp>
        <p:nvSpPr>
          <p:cNvPr id="57" name="Заголовок 1"/>
          <p:cNvSpPr txBox="1">
            <a:spLocks/>
          </p:cNvSpPr>
          <p:nvPr/>
        </p:nvSpPr>
        <p:spPr>
          <a:xfrm>
            <a:off x="10276111" y="2403693"/>
            <a:ext cx="1057938" cy="39234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Shared</a:t>
            </a:r>
          </a:p>
        </p:txBody>
      </p:sp>
      <p:sp>
        <p:nvSpPr>
          <p:cNvPr id="58" name="Заголовок 1"/>
          <p:cNvSpPr txBox="1">
            <a:spLocks/>
          </p:cNvSpPr>
          <p:nvPr/>
        </p:nvSpPr>
        <p:spPr>
          <a:xfrm>
            <a:off x="10140641" y="2045470"/>
            <a:ext cx="1367953" cy="392349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ядро1</a:t>
            </a:r>
            <a:endParaRPr 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9" name="Заголовок 1"/>
          <p:cNvSpPr txBox="1">
            <a:spLocks/>
          </p:cNvSpPr>
          <p:nvPr/>
        </p:nvSpPr>
        <p:spPr>
          <a:xfrm>
            <a:off x="10276112" y="3455025"/>
            <a:ext cx="1057937" cy="39234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Shared</a:t>
            </a:r>
          </a:p>
        </p:txBody>
      </p:sp>
      <p:sp>
        <p:nvSpPr>
          <p:cNvPr id="60" name="Заголовок 1"/>
          <p:cNvSpPr txBox="1">
            <a:spLocks/>
          </p:cNvSpPr>
          <p:nvPr/>
        </p:nvSpPr>
        <p:spPr>
          <a:xfrm>
            <a:off x="10174507" y="3814831"/>
            <a:ext cx="1367953" cy="392349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ядро2</a:t>
            </a:r>
            <a:endParaRPr 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xmlns="" id="{DC617301-5F18-416C-A67A-40F0A9939DAB}"/>
              </a:ext>
            </a:extLst>
          </p:cNvPr>
          <p:cNvSpPr/>
          <p:nvPr/>
        </p:nvSpPr>
        <p:spPr>
          <a:xfrm>
            <a:off x="10208704" y="2022892"/>
            <a:ext cx="1254120" cy="2208672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90000"/>
              </a:lnSpc>
            </a:pPr>
            <a:endParaRPr lang="ru-RU" sz="2000" dirty="0"/>
          </a:p>
        </p:txBody>
      </p:sp>
      <p:sp>
        <p:nvSpPr>
          <p:cNvPr id="69" name="Прямоугольник 68">
            <a:extLst>
              <a:ext uri="{FF2B5EF4-FFF2-40B4-BE49-F238E27FC236}">
                <a16:creationId xmlns:a16="http://schemas.microsoft.com/office/drawing/2014/main" xmlns="" id="{DC617301-5F18-416C-A67A-40F0A9939DAB}"/>
              </a:ext>
            </a:extLst>
          </p:cNvPr>
          <p:cNvSpPr/>
          <p:nvPr/>
        </p:nvSpPr>
        <p:spPr>
          <a:xfrm>
            <a:off x="3049439" y="2537422"/>
            <a:ext cx="1375544" cy="917603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90000"/>
              </a:lnSpc>
            </a:pPr>
            <a:endParaRPr lang="ru-RU" sz="2000" dirty="0"/>
          </a:p>
        </p:txBody>
      </p: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xmlns="" id="{DC617301-5F18-416C-A67A-40F0A9939DAB}"/>
              </a:ext>
            </a:extLst>
          </p:cNvPr>
          <p:cNvSpPr/>
          <p:nvPr/>
        </p:nvSpPr>
        <p:spPr>
          <a:xfrm>
            <a:off x="5514427" y="2532508"/>
            <a:ext cx="1226312" cy="917603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90000"/>
              </a:lnSpc>
            </a:pPr>
            <a:endParaRPr lang="ru-RU" sz="2000" dirty="0"/>
          </a:p>
        </p:txBody>
      </p:sp>
      <p:sp>
        <p:nvSpPr>
          <p:cNvPr id="71" name="Прямоугольник 70">
            <a:extLst>
              <a:ext uri="{FF2B5EF4-FFF2-40B4-BE49-F238E27FC236}">
                <a16:creationId xmlns:a16="http://schemas.microsoft.com/office/drawing/2014/main" xmlns="" id="{DC617301-5F18-416C-A67A-40F0A9939DAB}"/>
              </a:ext>
            </a:extLst>
          </p:cNvPr>
          <p:cNvSpPr/>
          <p:nvPr/>
        </p:nvSpPr>
        <p:spPr>
          <a:xfrm>
            <a:off x="7851092" y="2541666"/>
            <a:ext cx="1375544" cy="917603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90000"/>
              </a:lnSpc>
            </a:pPr>
            <a:endParaRPr lang="ru-RU" sz="2000" dirty="0"/>
          </a:p>
        </p:txBody>
      </p:sp>
      <p:sp>
        <p:nvSpPr>
          <p:cNvPr id="36" name="Заголовок 1"/>
          <p:cNvSpPr txBox="1">
            <a:spLocks/>
          </p:cNvSpPr>
          <p:nvPr/>
        </p:nvSpPr>
        <p:spPr>
          <a:xfrm>
            <a:off x="630758" y="2307684"/>
            <a:ext cx="1534185" cy="440027"/>
          </a:xfrm>
          <a:prstGeom prst="rect">
            <a:avLst/>
          </a:prstGeom>
          <a:ln>
            <a:noFill/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Кэш-линия</a:t>
            </a:r>
            <a:endParaRPr 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4943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>
          <a:xfrm>
            <a:off x="11564213" y="6529030"/>
            <a:ext cx="577964" cy="285750"/>
          </a:xfrm>
        </p:spPr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22</a:t>
            </a:fld>
            <a:endParaRPr lang="ru-RU" dirty="0"/>
          </a:p>
        </p:txBody>
      </p:sp>
      <p:cxnSp>
        <p:nvCxnSpPr>
          <p:cNvPr id="32" name="Прямая со стрелкой 31"/>
          <p:cNvCxnSpPr/>
          <p:nvPr/>
        </p:nvCxnSpPr>
        <p:spPr>
          <a:xfrm flipV="1">
            <a:off x="6768180" y="3127228"/>
            <a:ext cx="1042693" cy="86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Заголовок 1"/>
          <p:cNvSpPr txBox="1">
            <a:spLocks/>
          </p:cNvSpPr>
          <p:nvPr/>
        </p:nvSpPr>
        <p:spPr>
          <a:xfrm>
            <a:off x="6686008" y="2743710"/>
            <a:ext cx="1235420" cy="37508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чтение</a:t>
            </a:r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7898462" y="2908078"/>
            <a:ext cx="1233832" cy="4400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Exclusive</a:t>
            </a:r>
          </a:p>
        </p:txBody>
      </p:sp>
      <p:sp>
        <p:nvSpPr>
          <p:cNvPr id="38" name="Заголовок 1"/>
          <p:cNvSpPr txBox="1">
            <a:spLocks/>
          </p:cNvSpPr>
          <p:nvPr/>
        </p:nvSpPr>
        <p:spPr>
          <a:xfrm>
            <a:off x="0" y="410485"/>
            <a:ext cx="12192000" cy="61283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500" b="1" dirty="0">
                <a:latin typeface="Calibri" panose="020F0502020204030204" pitchFamily="34" charset="0"/>
                <a:cs typeface="Times New Roman" panose="02020603050405020304" pitchFamily="18" charset="0"/>
              </a:rPr>
              <a:t>Алгоритм выполнения функции</a:t>
            </a:r>
            <a:r>
              <a:rPr lang="ru-RU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 установки состояний кэш-линий</a:t>
            </a:r>
            <a:r>
              <a:rPr lang="en-US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cap="small" dirty="0" err="1">
                <a:latin typeface="Calibri" panose="020F0502020204030204" pitchFamily="34" charset="0"/>
                <a:cs typeface="Times New Roman" panose="02020603050405020304" pitchFamily="18" charset="0"/>
              </a:rPr>
              <a:t>SetState</a:t>
            </a:r>
            <a:r>
              <a:rPr lang="en-US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(x, s)</a:t>
            </a:r>
            <a:endParaRPr lang="ru-RU" sz="24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sz="24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5" name="Прямая со стрелкой 44"/>
          <p:cNvCxnSpPr/>
          <p:nvPr/>
        </p:nvCxnSpPr>
        <p:spPr>
          <a:xfrm flipV="1">
            <a:off x="4460244" y="3120230"/>
            <a:ext cx="1042755" cy="377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Заголовок 1"/>
          <p:cNvSpPr txBox="1">
            <a:spLocks/>
          </p:cNvSpPr>
          <p:nvPr/>
        </p:nvSpPr>
        <p:spPr>
          <a:xfrm>
            <a:off x="4335974" y="2748177"/>
            <a:ext cx="1243948" cy="375087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очистка</a:t>
            </a:r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47" name="Прямая со стрелкой 46"/>
          <p:cNvCxnSpPr/>
          <p:nvPr/>
        </p:nvCxnSpPr>
        <p:spPr>
          <a:xfrm rot="60000" flipV="1">
            <a:off x="2039663" y="3104725"/>
            <a:ext cx="978285" cy="16315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Заголовок 1"/>
          <p:cNvSpPr txBox="1">
            <a:spLocks/>
          </p:cNvSpPr>
          <p:nvPr/>
        </p:nvSpPr>
        <p:spPr>
          <a:xfrm>
            <a:off x="2004471" y="2719987"/>
            <a:ext cx="1070170" cy="427335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запись1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Заголовок 1"/>
          <p:cNvSpPr txBox="1">
            <a:spLocks/>
          </p:cNvSpPr>
          <p:nvPr/>
        </p:nvSpPr>
        <p:spPr>
          <a:xfrm>
            <a:off x="774174" y="2747711"/>
            <a:ext cx="1247354" cy="72078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Любое состояние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" name="Заголовок 1"/>
          <p:cNvSpPr txBox="1">
            <a:spLocks/>
          </p:cNvSpPr>
          <p:nvPr/>
        </p:nvSpPr>
        <p:spPr>
          <a:xfrm>
            <a:off x="5572959" y="2906048"/>
            <a:ext cx="1091639" cy="4400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Invalid</a:t>
            </a:r>
          </a:p>
        </p:txBody>
      </p:sp>
      <p:sp>
        <p:nvSpPr>
          <p:cNvPr id="51" name="Заголовок 1"/>
          <p:cNvSpPr txBox="1">
            <a:spLocks/>
          </p:cNvSpPr>
          <p:nvPr/>
        </p:nvSpPr>
        <p:spPr>
          <a:xfrm>
            <a:off x="3117618" y="2889113"/>
            <a:ext cx="1208595" cy="4400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Modified</a:t>
            </a:r>
          </a:p>
        </p:txBody>
      </p:sp>
      <p:sp>
        <p:nvSpPr>
          <p:cNvPr id="52" name="Заголовок 1"/>
          <p:cNvSpPr txBox="1">
            <a:spLocks/>
          </p:cNvSpPr>
          <p:nvPr/>
        </p:nvSpPr>
        <p:spPr>
          <a:xfrm>
            <a:off x="2934610" y="2513675"/>
            <a:ext cx="1534185" cy="440027"/>
          </a:xfrm>
          <a:prstGeom prst="rect">
            <a:avLst/>
          </a:prstGeom>
          <a:ln>
            <a:noFill/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ядро1</a:t>
            </a:r>
            <a:endParaRPr 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3" name="Заголовок 1"/>
          <p:cNvSpPr txBox="1">
            <a:spLocks/>
          </p:cNvSpPr>
          <p:nvPr/>
        </p:nvSpPr>
        <p:spPr>
          <a:xfrm>
            <a:off x="5363604" y="2532337"/>
            <a:ext cx="1534185" cy="440027"/>
          </a:xfrm>
          <a:prstGeom prst="rect">
            <a:avLst/>
          </a:prstGeom>
          <a:ln>
            <a:noFill/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ядро1</a:t>
            </a:r>
            <a:endParaRPr 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5" name="Заголовок 1"/>
          <p:cNvSpPr txBox="1">
            <a:spLocks/>
          </p:cNvSpPr>
          <p:nvPr/>
        </p:nvSpPr>
        <p:spPr>
          <a:xfrm>
            <a:off x="7788295" y="2542759"/>
            <a:ext cx="1534185" cy="440027"/>
          </a:xfrm>
          <a:prstGeom prst="rect">
            <a:avLst/>
          </a:prstGeom>
          <a:ln>
            <a:noFill/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ядро1</a:t>
            </a:r>
            <a:endParaRPr 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5" name="Прямая со стрелкой 54"/>
          <p:cNvCxnSpPr/>
          <p:nvPr/>
        </p:nvCxnSpPr>
        <p:spPr>
          <a:xfrm rot="1680000">
            <a:off x="9198289" y="3362096"/>
            <a:ext cx="982281" cy="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Заголовок 1"/>
          <p:cNvSpPr txBox="1">
            <a:spLocks/>
          </p:cNvSpPr>
          <p:nvPr/>
        </p:nvSpPr>
        <p:spPr>
          <a:xfrm rot="1680000">
            <a:off x="9106020" y="2978087"/>
            <a:ext cx="1265882" cy="395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чтение</a:t>
            </a:r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2</a:t>
            </a:r>
          </a:p>
        </p:txBody>
      </p:sp>
      <p:sp>
        <p:nvSpPr>
          <p:cNvPr id="57" name="Заголовок 1"/>
          <p:cNvSpPr txBox="1">
            <a:spLocks/>
          </p:cNvSpPr>
          <p:nvPr/>
        </p:nvSpPr>
        <p:spPr>
          <a:xfrm>
            <a:off x="10276111" y="2403693"/>
            <a:ext cx="1057938" cy="39234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Shared</a:t>
            </a:r>
          </a:p>
        </p:txBody>
      </p:sp>
      <p:sp>
        <p:nvSpPr>
          <p:cNvPr id="58" name="Заголовок 1"/>
          <p:cNvSpPr txBox="1">
            <a:spLocks/>
          </p:cNvSpPr>
          <p:nvPr/>
        </p:nvSpPr>
        <p:spPr>
          <a:xfrm>
            <a:off x="10140641" y="2045470"/>
            <a:ext cx="1367953" cy="392349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ядро1</a:t>
            </a:r>
            <a:endParaRPr 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9" name="Заголовок 1"/>
          <p:cNvSpPr txBox="1">
            <a:spLocks/>
          </p:cNvSpPr>
          <p:nvPr/>
        </p:nvSpPr>
        <p:spPr>
          <a:xfrm>
            <a:off x="10276112" y="3455025"/>
            <a:ext cx="1057937" cy="39234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Shared</a:t>
            </a:r>
          </a:p>
        </p:txBody>
      </p:sp>
      <p:sp>
        <p:nvSpPr>
          <p:cNvPr id="60" name="Заголовок 1"/>
          <p:cNvSpPr txBox="1">
            <a:spLocks/>
          </p:cNvSpPr>
          <p:nvPr/>
        </p:nvSpPr>
        <p:spPr>
          <a:xfrm>
            <a:off x="10174507" y="3814831"/>
            <a:ext cx="1367953" cy="392349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ядро2</a:t>
            </a:r>
            <a:endParaRPr 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1" name="Прямая со стрелкой 60"/>
          <p:cNvCxnSpPr/>
          <p:nvPr/>
        </p:nvCxnSpPr>
        <p:spPr>
          <a:xfrm>
            <a:off x="4438837" y="3458719"/>
            <a:ext cx="1064301" cy="710655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Заголовок 1"/>
          <p:cNvSpPr txBox="1">
            <a:spLocks/>
          </p:cNvSpPr>
          <p:nvPr/>
        </p:nvSpPr>
        <p:spPr>
          <a:xfrm rot="2104471">
            <a:off x="4401507" y="3464316"/>
            <a:ext cx="1311617" cy="34895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чтение</a:t>
            </a:r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2</a:t>
            </a:r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xmlns="" id="{DC617301-5F18-416C-A67A-40F0A9939DAB}"/>
              </a:ext>
            </a:extLst>
          </p:cNvPr>
          <p:cNvSpPr/>
          <p:nvPr/>
        </p:nvSpPr>
        <p:spPr>
          <a:xfrm>
            <a:off x="10208704" y="2022892"/>
            <a:ext cx="1254120" cy="2208672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90000"/>
              </a:lnSpc>
            </a:pPr>
            <a:endParaRPr lang="ru-RU" sz="2000" dirty="0"/>
          </a:p>
        </p:txBody>
      </p:sp>
      <p:sp>
        <p:nvSpPr>
          <p:cNvPr id="69" name="Прямоугольник 68">
            <a:extLst>
              <a:ext uri="{FF2B5EF4-FFF2-40B4-BE49-F238E27FC236}">
                <a16:creationId xmlns:a16="http://schemas.microsoft.com/office/drawing/2014/main" xmlns="" id="{DC617301-5F18-416C-A67A-40F0A9939DAB}"/>
              </a:ext>
            </a:extLst>
          </p:cNvPr>
          <p:cNvSpPr/>
          <p:nvPr/>
        </p:nvSpPr>
        <p:spPr>
          <a:xfrm>
            <a:off x="3049439" y="2537422"/>
            <a:ext cx="1375544" cy="917603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90000"/>
              </a:lnSpc>
            </a:pPr>
            <a:endParaRPr lang="ru-RU" sz="2000" dirty="0"/>
          </a:p>
        </p:txBody>
      </p: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xmlns="" id="{DC617301-5F18-416C-A67A-40F0A9939DAB}"/>
              </a:ext>
            </a:extLst>
          </p:cNvPr>
          <p:cNvSpPr/>
          <p:nvPr/>
        </p:nvSpPr>
        <p:spPr>
          <a:xfrm>
            <a:off x="5514427" y="2532508"/>
            <a:ext cx="1226312" cy="917603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90000"/>
              </a:lnSpc>
            </a:pPr>
            <a:endParaRPr lang="ru-RU" sz="2000" dirty="0"/>
          </a:p>
        </p:txBody>
      </p:sp>
      <p:sp>
        <p:nvSpPr>
          <p:cNvPr id="71" name="Прямоугольник 70">
            <a:extLst>
              <a:ext uri="{FF2B5EF4-FFF2-40B4-BE49-F238E27FC236}">
                <a16:creationId xmlns:a16="http://schemas.microsoft.com/office/drawing/2014/main" xmlns="" id="{DC617301-5F18-416C-A67A-40F0A9939DAB}"/>
              </a:ext>
            </a:extLst>
          </p:cNvPr>
          <p:cNvSpPr/>
          <p:nvPr/>
        </p:nvSpPr>
        <p:spPr>
          <a:xfrm>
            <a:off x="7851092" y="2541666"/>
            <a:ext cx="1375544" cy="917603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90000"/>
              </a:lnSpc>
            </a:pPr>
            <a:endParaRPr lang="ru-RU" sz="2000" dirty="0"/>
          </a:p>
        </p:txBody>
      </p:sp>
      <p:sp>
        <p:nvSpPr>
          <p:cNvPr id="36" name="Заголовок 1"/>
          <p:cNvSpPr txBox="1">
            <a:spLocks/>
          </p:cNvSpPr>
          <p:nvPr/>
        </p:nvSpPr>
        <p:spPr>
          <a:xfrm>
            <a:off x="630758" y="2307684"/>
            <a:ext cx="1534185" cy="440027"/>
          </a:xfrm>
          <a:prstGeom prst="rect">
            <a:avLst/>
          </a:prstGeom>
          <a:ln>
            <a:noFill/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Кэш-линия</a:t>
            </a:r>
            <a:endParaRPr 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0983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>
          <a:xfrm>
            <a:off x="11564213" y="6529030"/>
            <a:ext cx="577964" cy="285750"/>
          </a:xfrm>
        </p:spPr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23</a:t>
            </a:fld>
            <a:endParaRPr lang="ru-RU" dirty="0"/>
          </a:p>
        </p:txBody>
      </p:sp>
      <p:cxnSp>
        <p:nvCxnSpPr>
          <p:cNvPr id="32" name="Прямая со стрелкой 31"/>
          <p:cNvCxnSpPr/>
          <p:nvPr/>
        </p:nvCxnSpPr>
        <p:spPr>
          <a:xfrm flipV="1">
            <a:off x="6768180" y="3127228"/>
            <a:ext cx="1042693" cy="86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Заголовок 1"/>
          <p:cNvSpPr txBox="1">
            <a:spLocks/>
          </p:cNvSpPr>
          <p:nvPr/>
        </p:nvSpPr>
        <p:spPr>
          <a:xfrm>
            <a:off x="6686008" y="2743710"/>
            <a:ext cx="1235420" cy="37508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чтение</a:t>
            </a:r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7898462" y="2908078"/>
            <a:ext cx="1233832" cy="4400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Exclusive</a:t>
            </a:r>
          </a:p>
        </p:txBody>
      </p:sp>
      <p:sp>
        <p:nvSpPr>
          <p:cNvPr id="38" name="Заголовок 1"/>
          <p:cNvSpPr txBox="1">
            <a:spLocks/>
          </p:cNvSpPr>
          <p:nvPr/>
        </p:nvSpPr>
        <p:spPr>
          <a:xfrm>
            <a:off x="0" y="410485"/>
            <a:ext cx="12192000" cy="61283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500" b="1" dirty="0">
                <a:latin typeface="Calibri" panose="020F0502020204030204" pitchFamily="34" charset="0"/>
                <a:cs typeface="Times New Roman" panose="02020603050405020304" pitchFamily="18" charset="0"/>
              </a:rPr>
              <a:t>Алгоритм выполнения функции</a:t>
            </a:r>
            <a:r>
              <a:rPr lang="ru-RU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 установки состояний кэш-линий</a:t>
            </a:r>
            <a:r>
              <a:rPr lang="en-US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cap="small" dirty="0" err="1">
                <a:latin typeface="Calibri" panose="020F0502020204030204" pitchFamily="34" charset="0"/>
                <a:cs typeface="Times New Roman" panose="02020603050405020304" pitchFamily="18" charset="0"/>
              </a:rPr>
              <a:t>SetState</a:t>
            </a:r>
            <a:r>
              <a:rPr lang="en-US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(x, s)</a:t>
            </a:r>
            <a:endParaRPr lang="ru-RU" sz="24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sz="24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5" name="Прямая со стрелкой 44"/>
          <p:cNvCxnSpPr/>
          <p:nvPr/>
        </p:nvCxnSpPr>
        <p:spPr>
          <a:xfrm flipV="1">
            <a:off x="4460244" y="3120230"/>
            <a:ext cx="1042755" cy="377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Заголовок 1"/>
          <p:cNvSpPr txBox="1">
            <a:spLocks/>
          </p:cNvSpPr>
          <p:nvPr/>
        </p:nvSpPr>
        <p:spPr>
          <a:xfrm>
            <a:off x="4335974" y="2748177"/>
            <a:ext cx="1243948" cy="375087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очистка</a:t>
            </a:r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47" name="Прямая со стрелкой 46"/>
          <p:cNvCxnSpPr/>
          <p:nvPr/>
        </p:nvCxnSpPr>
        <p:spPr>
          <a:xfrm rot="60000" flipV="1">
            <a:off x="2039663" y="3104725"/>
            <a:ext cx="978285" cy="16315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Заголовок 1"/>
          <p:cNvSpPr txBox="1">
            <a:spLocks/>
          </p:cNvSpPr>
          <p:nvPr/>
        </p:nvSpPr>
        <p:spPr>
          <a:xfrm>
            <a:off x="2004471" y="2719987"/>
            <a:ext cx="1070170" cy="427335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запись1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Заголовок 1"/>
          <p:cNvSpPr txBox="1">
            <a:spLocks/>
          </p:cNvSpPr>
          <p:nvPr/>
        </p:nvSpPr>
        <p:spPr>
          <a:xfrm>
            <a:off x="774174" y="2747711"/>
            <a:ext cx="1247354" cy="72078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Любое состояние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" name="Заголовок 1"/>
          <p:cNvSpPr txBox="1">
            <a:spLocks/>
          </p:cNvSpPr>
          <p:nvPr/>
        </p:nvSpPr>
        <p:spPr>
          <a:xfrm>
            <a:off x="5572959" y="2906048"/>
            <a:ext cx="1091639" cy="4400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Invalid</a:t>
            </a:r>
          </a:p>
        </p:txBody>
      </p:sp>
      <p:sp>
        <p:nvSpPr>
          <p:cNvPr id="51" name="Заголовок 1"/>
          <p:cNvSpPr txBox="1">
            <a:spLocks/>
          </p:cNvSpPr>
          <p:nvPr/>
        </p:nvSpPr>
        <p:spPr>
          <a:xfrm>
            <a:off x="3117618" y="2889113"/>
            <a:ext cx="1208595" cy="4400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Modified</a:t>
            </a:r>
          </a:p>
        </p:txBody>
      </p:sp>
      <p:sp>
        <p:nvSpPr>
          <p:cNvPr id="52" name="Заголовок 1"/>
          <p:cNvSpPr txBox="1">
            <a:spLocks/>
          </p:cNvSpPr>
          <p:nvPr/>
        </p:nvSpPr>
        <p:spPr>
          <a:xfrm>
            <a:off x="2934610" y="2513675"/>
            <a:ext cx="1534185" cy="440027"/>
          </a:xfrm>
          <a:prstGeom prst="rect">
            <a:avLst/>
          </a:prstGeom>
          <a:ln>
            <a:noFill/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ядро1</a:t>
            </a:r>
            <a:endParaRPr 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3" name="Заголовок 1"/>
          <p:cNvSpPr txBox="1">
            <a:spLocks/>
          </p:cNvSpPr>
          <p:nvPr/>
        </p:nvSpPr>
        <p:spPr>
          <a:xfrm>
            <a:off x="5363604" y="2532337"/>
            <a:ext cx="1534185" cy="440027"/>
          </a:xfrm>
          <a:prstGeom prst="rect">
            <a:avLst/>
          </a:prstGeom>
          <a:ln>
            <a:noFill/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ядро1</a:t>
            </a:r>
            <a:endParaRPr 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5" name="Заголовок 1"/>
          <p:cNvSpPr txBox="1">
            <a:spLocks/>
          </p:cNvSpPr>
          <p:nvPr/>
        </p:nvSpPr>
        <p:spPr>
          <a:xfrm>
            <a:off x="7788295" y="2542759"/>
            <a:ext cx="1534185" cy="440027"/>
          </a:xfrm>
          <a:prstGeom prst="rect">
            <a:avLst/>
          </a:prstGeom>
          <a:ln>
            <a:noFill/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ядро1</a:t>
            </a:r>
            <a:endParaRPr 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5" name="Прямая со стрелкой 54"/>
          <p:cNvCxnSpPr/>
          <p:nvPr/>
        </p:nvCxnSpPr>
        <p:spPr>
          <a:xfrm rot="1680000">
            <a:off x="9198289" y="3362096"/>
            <a:ext cx="982281" cy="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Заголовок 1"/>
          <p:cNvSpPr txBox="1">
            <a:spLocks/>
          </p:cNvSpPr>
          <p:nvPr/>
        </p:nvSpPr>
        <p:spPr>
          <a:xfrm rot="1680000">
            <a:off x="9106020" y="2978087"/>
            <a:ext cx="1265882" cy="395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чтение</a:t>
            </a:r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2</a:t>
            </a:r>
          </a:p>
        </p:txBody>
      </p:sp>
      <p:sp>
        <p:nvSpPr>
          <p:cNvPr id="57" name="Заголовок 1"/>
          <p:cNvSpPr txBox="1">
            <a:spLocks/>
          </p:cNvSpPr>
          <p:nvPr/>
        </p:nvSpPr>
        <p:spPr>
          <a:xfrm>
            <a:off x="10276111" y="2403693"/>
            <a:ext cx="1057938" cy="39234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Shared</a:t>
            </a:r>
          </a:p>
        </p:txBody>
      </p:sp>
      <p:sp>
        <p:nvSpPr>
          <p:cNvPr id="58" name="Заголовок 1"/>
          <p:cNvSpPr txBox="1">
            <a:spLocks/>
          </p:cNvSpPr>
          <p:nvPr/>
        </p:nvSpPr>
        <p:spPr>
          <a:xfrm>
            <a:off x="10140641" y="2045470"/>
            <a:ext cx="1367953" cy="392349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ядро1</a:t>
            </a:r>
            <a:endParaRPr 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9" name="Заголовок 1"/>
          <p:cNvSpPr txBox="1">
            <a:spLocks/>
          </p:cNvSpPr>
          <p:nvPr/>
        </p:nvSpPr>
        <p:spPr>
          <a:xfrm>
            <a:off x="10276112" y="3455025"/>
            <a:ext cx="1057937" cy="39234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Shared</a:t>
            </a:r>
          </a:p>
        </p:txBody>
      </p:sp>
      <p:sp>
        <p:nvSpPr>
          <p:cNvPr id="60" name="Заголовок 1"/>
          <p:cNvSpPr txBox="1">
            <a:spLocks/>
          </p:cNvSpPr>
          <p:nvPr/>
        </p:nvSpPr>
        <p:spPr>
          <a:xfrm>
            <a:off x="10174507" y="3814831"/>
            <a:ext cx="1367953" cy="392349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ядро2</a:t>
            </a:r>
            <a:endParaRPr 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1" name="Прямая со стрелкой 60"/>
          <p:cNvCxnSpPr/>
          <p:nvPr/>
        </p:nvCxnSpPr>
        <p:spPr>
          <a:xfrm>
            <a:off x="4438837" y="3458719"/>
            <a:ext cx="1064301" cy="710655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Заголовок 1"/>
          <p:cNvSpPr txBox="1">
            <a:spLocks/>
          </p:cNvSpPr>
          <p:nvPr/>
        </p:nvSpPr>
        <p:spPr>
          <a:xfrm rot="2104471">
            <a:off x="4401507" y="3464316"/>
            <a:ext cx="1311617" cy="34895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чтение</a:t>
            </a:r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2</a:t>
            </a:r>
          </a:p>
        </p:txBody>
      </p:sp>
      <p:sp>
        <p:nvSpPr>
          <p:cNvPr id="63" name="Заголовок 1"/>
          <p:cNvSpPr txBox="1">
            <a:spLocks/>
          </p:cNvSpPr>
          <p:nvPr/>
        </p:nvSpPr>
        <p:spPr>
          <a:xfrm>
            <a:off x="5595537" y="5332190"/>
            <a:ext cx="1099958" cy="4093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Shared</a:t>
            </a:r>
          </a:p>
        </p:txBody>
      </p:sp>
      <p:sp>
        <p:nvSpPr>
          <p:cNvPr id="64" name="Заголовок 1"/>
          <p:cNvSpPr txBox="1">
            <a:spLocks/>
          </p:cNvSpPr>
          <p:nvPr/>
        </p:nvSpPr>
        <p:spPr>
          <a:xfrm>
            <a:off x="5624964" y="4175545"/>
            <a:ext cx="1047043" cy="409369"/>
          </a:xfrm>
          <a:prstGeom prst="rect">
            <a:avLst/>
          </a:prstGeom>
          <a:ln>
            <a:noFill/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ядро1</a:t>
            </a:r>
            <a:endParaRPr 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5" name="Заголовок 1"/>
          <p:cNvSpPr txBox="1">
            <a:spLocks/>
          </p:cNvSpPr>
          <p:nvPr/>
        </p:nvSpPr>
        <p:spPr>
          <a:xfrm>
            <a:off x="5587219" y="4537773"/>
            <a:ext cx="1099957" cy="4093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Owned</a:t>
            </a:r>
          </a:p>
        </p:txBody>
      </p:sp>
      <p:sp>
        <p:nvSpPr>
          <p:cNvPr id="66" name="Заголовок 1"/>
          <p:cNvSpPr txBox="1">
            <a:spLocks/>
          </p:cNvSpPr>
          <p:nvPr/>
        </p:nvSpPr>
        <p:spPr>
          <a:xfrm>
            <a:off x="5669911" y="5689300"/>
            <a:ext cx="975202" cy="409369"/>
          </a:xfrm>
          <a:prstGeom prst="rect">
            <a:avLst/>
          </a:prstGeom>
          <a:ln>
            <a:noFill/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ядро2</a:t>
            </a:r>
            <a:endParaRPr 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xmlns="" id="{DC617301-5F18-416C-A67A-40F0A9939DAB}"/>
              </a:ext>
            </a:extLst>
          </p:cNvPr>
          <p:cNvSpPr/>
          <p:nvPr/>
        </p:nvSpPr>
        <p:spPr>
          <a:xfrm>
            <a:off x="5518691" y="4180663"/>
            <a:ext cx="1243360" cy="1940291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90000"/>
              </a:lnSpc>
            </a:pPr>
            <a:endParaRPr lang="ru-RU" sz="2000" dirty="0"/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xmlns="" id="{DC617301-5F18-416C-A67A-40F0A9939DAB}"/>
              </a:ext>
            </a:extLst>
          </p:cNvPr>
          <p:cNvSpPr/>
          <p:nvPr/>
        </p:nvSpPr>
        <p:spPr>
          <a:xfrm>
            <a:off x="10208704" y="2022892"/>
            <a:ext cx="1254120" cy="2208672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90000"/>
              </a:lnSpc>
            </a:pPr>
            <a:endParaRPr lang="ru-RU" sz="2000" dirty="0"/>
          </a:p>
        </p:txBody>
      </p:sp>
      <p:sp>
        <p:nvSpPr>
          <p:cNvPr id="69" name="Прямоугольник 68">
            <a:extLst>
              <a:ext uri="{FF2B5EF4-FFF2-40B4-BE49-F238E27FC236}">
                <a16:creationId xmlns:a16="http://schemas.microsoft.com/office/drawing/2014/main" xmlns="" id="{DC617301-5F18-416C-A67A-40F0A9939DAB}"/>
              </a:ext>
            </a:extLst>
          </p:cNvPr>
          <p:cNvSpPr/>
          <p:nvPr/>
        </p:nvSpPr>
        <p:spPr>
          <a:xfrm>
            <a:off x="3049439" y="2537422"/>
            <a:ext cx="1375544" cy="917603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90000"/>
              </a:lnSpc>
            </a:pPr>
            <a:endParaRPr lang="ru-RU" sz="2000" dirty="0"/>
          </a:p>
        </p:txBody>
      </p: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xmlns="" id="{DC617301-5F18-416C-A67A-40F0A9939DAB}"/>
              </a:ext>
            </a:extLst>
          </p:cNvPr>
          <p:cNvSpPr/>
          <p:nvPr/>
        </p:nvSpPr>
        <p:spPr>
          <a:xfrm>
            <a:off x="5514427" y="2532508"/>
            <a:ext cx="1226312" cy="917603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90000"/>
              </a:lnSpc>
            </a:pPr>
            <a:endParaRPr lang="ru-RU" sz="2000" dirty="0"/>
          </a:p>
        </p:txBody>
      </p:sp>
      <p:sp>
        <p:nvSpPr>
          <p:cNvPr id="71" name="Прямоугольник 70">
            <a:extLst>
              <a:ext uri="{FF2B5EF4-FFF2-40B4-BE49-F238E27FC236}">
                <a16:creationId xmlns:a16="http://schemas.microsoft.com/office/drawing/2014/main" xmlns="" id="{DC617301-5F18-416C-A67A-40F0A9939DAB}"/>
              </a:ext>
            </a:extLst>
          </p:cNvPr>
          <p:cNvSpPr/>
          <p:nvPr/>
        </p:nvSpPr>
        <p:spPr>
          <a:xfrm>
            <a:off x="7851092" y="2541666"/>
            <a:ext cx="1375544" cy="917603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90000"/>
              </a:lnSpc>
            </a:pPr>
            <a:endParaRPr lang="ru-RU" sz="2000" dirty="0"/>
          </a:p>
        </p:txBody>
      </p:sp>
      <p:sp>
        <p:nvSpPr>
          <p:cNvPr id="36" name="Заголовок 1"/>
          <p:cNvSpPr txBox="1">
            <a:spLocks/>
          </p:cNvSpPr>
          <p:nvPr/>
        </p:nvSpPr>
        <p:spPr>
          <a:xfrm>
            <a:off x="630758" y="2307684"/>
            <a:ext cx="1534185" cy="440027"/>
          </a:xfrm>
          <a:prstGeom prst="rect">
            <a:avLst/>
          </a:prstGeom>
          <a:ln>
            <a:noFill/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Кэш-линия</a:t>
            </a:r>
            <a:endParaRPr 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9383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/>
          <p:cNvSpPr/>
          <p:nvPr/>
        </p:nvSpPr>
        <p:spPr>
          <a:xfrm>
            <a:off x="3291409" y="1530441"/>
            <a:ext cx="648000" cy="25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4720272" y="1530441"/>
            <a:ext cx="648000" cy="25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480760" y="716561"/>
            <a:ext cx="3211764" cy="7758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AMD 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A10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4600M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000" dirty="0" smtClean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архитектура </a:t>
            </a:r>
            <a:r>
              <a:rPr lang="en-US" sz="2000" b="1" dirty="0" smtClean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Trinity</a:t>
            </a:r>
            <a:r>
              <a:rPr lang="ru-RU" sz="2000" dirty="0" smtClean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MOESI)</a:t>
            </a:r>
            <a:endParaRPr lang="ru-RU" sz="20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575470" y="1530441"/>
            <a:ext cx="648000" cy="25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575470" y="1482117"/>
            <a:ext cx="625762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smtClean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000" b="1" baseline="-25000" dirty="0" smtClean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0</a:t>
            </a:r>
            <a:endParaRPr lang="ru-RU" sz="2000" b="1" baseline="-25000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291409" y="1488887"/>
            <a:ext cx="62576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smtClean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000" b="1" baseline="-25000" dirty="0" smtClean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2575470" y="1823550"/>
            <a:ext cx="648000" cy="252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L1d</a:t>
            </a:r>
            <a:endParaRPr lang="ru-RU" sz="16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3291408" y="1823920"/>
            <a:ext cx="648000" cy="252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L1d</a:t>
            </a:r>
            <a:endParaRPr lang="ru-RU" sz="16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2575468" y="2105048"/>
            <a:ext cx="1363939" cy="252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L1i</a:t>
            </a:r>
            <a:endParaRPr lang="ru-RU" sz="16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2575467" y="2396813"/>
            <a:ext cx="1363939" cy="25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L2</a:t>
            </a:r>
            <a:endParaRPr lang="ru-RU" sz="16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4009758" y="1530440"/>
            <a:ext cx="648000" cy="25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4009758" y="1491642"/>
            <a:ext cx="625762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smtClean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000" b="1" baseline="-25000" dirty="0" smtClean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4720273" y="1488887"/>
            <a:ext cx="625761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smtClean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en-US" sz="2000" b="1" baseline="-25000" dirty="0" smtClean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3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3" name="Прямоугольник 42"/>
          <p:cNvSpPr/>
          <p:nvPr/>
        </p:nvSpPr>
        <p:spPr>
          <a:xfrm>
            <a:off x="4009756" y="1823550"/>
            <a:ext cx="648000" cy="252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L1d</a:t>
            </a:r>
            <a:endParaRPr lang="ru-RU" sz="16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4" name="Прямоугольник 43"/>
          <p:cNvSpPr/>
          <p:nvPr/>
        </p:nvSpPr>
        <p:spPr>
          <a:xfrm>
            <a:off x="4720271" y="1823924"/>
            <a:ext cx="648000" cy="252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L1d</a:t>
            </a:r>
            <a:endParaRPr lang="ru-RU" sz="16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5" name="Прямоугольник 44"/>
          <p:cNvSpPr/>
          <p:nvPr/>
        </p:nvSpPr>
        <p:spPr>
          <a:xfrm>
            <a:off x="4001287" y="2096678"/>
            <a:ext cx="1362256" cy="252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L1i</a:t>
            </a:r>
            <a:endParaRPr lang="ru-RU" sz="16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6" name="Прямоугольник 45"/>
          <p:cNvSpPr/>
          <p:nvPr/>
        </p:nvSpPr>
        <p:spPr>
          <a:xfrm>
            <a:off x="4001287" y="2388443"/>
            <a:ext cx="1362256" cy="25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L2</a:t>
            </a:r>
            <a:endParaRPr lang="ru-RU" sz="16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Прямоугольник 47"/>
          <p:cNvSpPr/>
          <p:nvPr/>
        </p:nvSpPr>
        <p:spPr>
          <a:xfrm>
            <a:off x="4215020" y="2372"/>
            <a:ext cx="3768767" cy="790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Тестовые системы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24</a:t>
            </a:fld>
            <a:endParaRPr lang="ru-RU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1225706" y="5945858"/>
            <a:ext cx="9741256" cy="580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L1d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ru-RU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кэш данных </a:t>
            </a:r>
            <a:r>
              <a:rPr lang="ru-RU" dirty="0" smtClean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первого уровня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b="1" dirty="0" smtClean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L1i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ru-RU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кэш инструкций </a:t>
            </a:r>
            <a:r>
              <a:rPr lang="ru-RU" dirty="0" smtClean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первого уровня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b="1" dirty="0" smtClean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L2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ru-RU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кэш второго </a:t>
            </a:r>
            <a:r>
              <a:rPr lang="ru-RU" dirty="0" smtClean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уровня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endParaRPr lang="ru-RU" dirty="0" smtClean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ru-RU" b="1" dirty="0" smtClean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b="1" dirty="0" smtClean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ru-RU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кэш </a:t>
            </a:r>
            <a:r>
              <a:rPr lang="ru-RU" dirty="0" smtClean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третьего </a:t>
            </a:r>
            <a:r>
              <a:rPr lang="ru-RU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уровня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b="1" dirty="0" smtClean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RAM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ru-RU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общая </a:t>
            </a:r>
            <a:r>
              <a:rPr lang="ru-RU" dirty="0" smtClean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память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b="1" dirty="0" smtClean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с0</a:t>
            </a:r>
            <a:r>
              <a:rPr lang="ru-RU" dirty="0" smtClean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b="1" dirty="0" smtClean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с1</a:t>
            </a:r>
            <a:r>
              <a:rPr lang="ru-RU" dirty="0" smtClean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ru-RU" b="1" dirty="0" smtClean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с2</a:t>
            </a:r>
            <a:r>
              <a:rPr lang="ru-RU" dirty="0" smtClean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b="1" dirty="0" smtClean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с3</a:t>
            </a:r>
            <a:r>
              <a:rPr lang="ru-RU" dirty="0" smtClean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b="1" dirty="0" smtClean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с4</a:t>
            </a:r>
            <a:r>
              <a:rPr lang="ru-RU" dirty="0" smtClean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b="1" dirty="0" smtClean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с5</a:t>
            </a:r>
            <a:r>
              <a:rPr lang="ru-RU" dirty="0" smtClean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– ядра 1, 2, 3, 4, 5 ,6</a:t>
            </a:r>
            <a:endParaRPr lang="ru-RU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2575469" y="2680864"/>
            <a:ext cx="2788073" cy="2520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RAM</a:t>
            </a:r>
            <a:endParaRPr lang="ru-RU" sz="16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4" name="Прямоугольник 53"/>
          <p:cNvSpPr/>
          <p:nvPr/>
        </p:nvSpPr>
        <p:spPr>
          <a:xfrm>
            <a:off x="6454775" y="676971"/>
            <a:ext cx="3781215" cy="843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AMD 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Athlon 2 X4 640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endParaRPr lang="en-US" sz="2000" dirty="0" smtClean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2000" dirty="0" smtClean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архитектура</a:t>
            </a:r>
            <a:r>
              <a:rPr lang="ru-RU" sz="2000" b="1" dirty="0" smtClean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Propus</a:t>
            </a: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MOESI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20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7" name="Прямоугольник 76"/>
          <p:cNvSpPr/>
          <p:nvPr/>
        </p:nvSpPr>
        <p:spPr>
          <a:xfrm>
            <a:off x="1522860" y="4614316"/>
            <a:ext cx="936000" cy="252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L1i</a:t>
            </a:r>
            <a:endParaRPr lang="ru-RU" sz="16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8" name="Прямоугольник 77"/>
          <p:cNvSpPr/>
          <p:nvPr/>
        </p:nvSpPr>
        <p:spPr>
          <a:xfrm>
            <a:off x="1522860" y="4895302"/>
            <a:ext cx="936000" cy="25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L2</a:t>
            </a:r>
            <a:endParaRPr lang="ru-RU" sz="16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9" name="Прямоугольник 78"/>
          <p:cNvSpPr/>
          <p:nvPr/>
        </p:nvSpPr>
        <p:spPr>
          <a:xfrm>
            <a:off x="3455474" y="4614316"/>
            <a:ext cx="936000" cy="252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L1i</a:t>
            </a:r>
            <a:endParaRPr lang="ru-RU" sz="16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0" name="Прямоугольник 79"/>
          <p:cNvSpPr/>
          <p:nvPr/>
        </p:nvSpPr>
        <p:spPr>
          <a:xfrm>
            <a:off x="3455474" y="4895302"/>
            <a:ext cx="936000" cy="25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L2</a:t>
            </a:r>
            <a:endParaRPr lang="ru-RU" sz="16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1" name="Прямоугольник 80"/>
          <p:cNvSpPr/>
          <p:nvPr/>
        </p:nvSpPr>
        <p:spPr>
          <a:xfrm>
            <a:off x="2490644" y="4614021"/>
            <a:ext cx="936000" cy="252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L1i</a:t>
            </a:r>
            <a:endParaRPr lang="ru-RU" sz="16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2" name="Прямоугольник 81"/>
          <p:cNvSpPr/>
          <p:nvPr/>
        </p:nvSpPr>
        <p:spPr>
          <a:xfrm>
            <a:off x="2483024" y="4895883"/>
            <a:ext cx="936000" cy="25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L2</a:t>
            </a:r>
            <a:endParaRPr lang="ru-RU" sz="16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3" name="Прямоугольник 82"/>
          <p:cNvSpPr/>
          <p:nvPr/>
        </p:nvSpPr>
        <p:spPr>
          <a:xfrm>
            <a:off x="4426531" y="4614316"/>
            <a:ext cx="936000" cy="252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L1i</a:t>
            </a:r>
            <a:endParaRPr lang="ru-RU" sz="16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4" name="Прямоугольник 83"/>
          <p:cNvSpPr/>
          <p:nvPr/>
        </p:nvSpPr>
        <p:spPr>
          <a:xfrm>
            <a:off x="4426531" y="4895883"/>
            <a:ext cx="936000" cy="25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L2</a:t>
            </a:r>
            <a:endParaRPr lang="ru-RU" sz="16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5" name="Прямоугольник 84"/>
          <p:cNvSpPr/>
          <p:nvPr/>
        </p:nvSpPr>
        <p:spPr>
          <a:xfrm>
            <a:off x="1522858" y="5187173"/>
            <a:ext cx="3839672" cy="2514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ru-RU" sz="16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86" name="Прямоугольник 85"/>
          <p:cNvSpPr/>
          <p:nvPr/>
        </p:nvSpPr>
        <p:spPr>
          <a:xfrm>
            <a:off x="1522858" y="5467953"/>
            <a:ext cx="3839672" cy="25142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RAM</a:t>
            </a:r>
            <a:endParaRPr lang="ru-RU" sz="16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7" name="Прямоугольник 86"/>
          <p:cNvSpPr/>
          <p:nvPr/>
        </p:nvSpPr>
        <p:spPr>
          <a:xfrm>
            <a:off x="2483025" y="4036458"/>
            <a:ext cx="936000" cy="25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8" name="Прямоугольник 87"/>
          <p:cNvSpPr/>
          <p:nvPr/>
        </p:nvSpPr>
        <p:spPr>
          <a:xfrm>
            <a:off x="4426531" y="4036458"/>
            <a:ext cx="936000" cy="25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9" name="Прямоугольник 88"/>
          <p:cNvSpPr/>
          <p:nvPr/>
        </p:nvSpPr>
        <p:spPr>
          <a:xfrm>
            <a:off x="1522860" y="4036458"/>
            <a:ext cx="936000" cy="25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0" name="Прямоугольник 89"/>
          <p:cNvSpPr/>
          <p:nvPr/>
        </p:nvSpPr>
        <p:spPr>
          <a:xfrm>
            <a:off x="1522860" y="3992147"/>
            <a:ext cx="936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b="1" baseline="-25000" dirty="0" smtClean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0</a:t>
            </a:r>
            <a:endParaRPr lang="ru-RU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1" name="Прямоугольник 90"/>
          <p:cNvSpPr/>
          <p:nvPr/>
        </p:nvSpPr>
        <p:spPr>
          <a:xfrm>
            <a:off x="2483025" y="3997063"/>
            <a:ext cx="936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b="1" baseline="-25000" dirty="0" smtClean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lang="ru-RU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2" name="Прямоугольник 91"/>
          <p:cNvSpPr/>
          <p:nvPr/>
        </p:nvSpPr>
        <p:spPr>
          <a:xfrm>
            <a:off x="1522860" y="4325105"/>
            <a:ext cx="936000" cy="252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L1d</a:t>
            </a:r>
            <a:endParaRPr lang="ru-RU" sz="16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3" name="Прямоугольник 92"/>
          <p:cNvSpPr/>
          <p:nvPr/>
        </p:nvSpPr>
        <p:spPr>
          <a:xfrm>
            <a:off x="2483024" y="4325475"/>
            <a:ext cx="936000" cy="252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L1d</a:t>
            </a:r>
            <a:endParaRPr lang="ru-RU" sz="16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4" name="Прямоугольник 93"/>
          <p:cNvSpPr/>
          <p:nvPr/>
        </p:nvSpPr>
        <p:spPr>
          <a:xfrm>
            <a:off x="3455479" y="4036458"/>
            <a:ext cx="936000" cy="25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5" name="Прямоугольник 94"/>
          <p:cNvSpPr/>
          <p:nvPr/>
        </p:nvSpPr>
        <p:spPr>
          <a:xfrm>
            <a:off x="3455479" y="3999768"/>
            <a:ext cx="936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b="1" baseline="-25000" dirty="0" smtClean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ru-RU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6" name="Прямоугольник 95"/>
          <p:cNvSpPr/>
          <p:nvPr/>
        </p:nvSpPr>
        <p:spPr>
          <a:xfrm>
            <a:off x="4426532" y="3997063"/>
            <a:ext cx="936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b="1" baseline="-25000" dirty="0" smtClean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3</a:t>
            </a:r>
            <a:endParaRPr lang="ru-RU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7" name="Прямоугольник 96"/>
          <p:cNvSpPr/>
          <p:nvPr/>
        </p:nvSpPr>
        <p:spPr>
          <a:xfrm>
            <a:off x="3455476" y="4325105"/>
            <a:ext cx="936000" cy="252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L1d</a:t>
            </a:r>
            <a:endParaRPr lang="ru-RU" sz="16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8" name="Прямоугольник 97"/>
          <p:cNvSpPr/>
          <p:nvPr/>
        </p:nvSpPr>
        <p:spPr>
          <a:xfrm>
            <a:off x="4426530" y="4322667"/>
            <a:ext cx="936000" cy="252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L1d</a:t>
            </a:r>
            <a:endParaRPr lang="ru-RU" sz="16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9" name="Прямоугольник 98"/>
          <p:cNvSpPr/>
          <p:nvPr/>
        </p:nvSpPr>
        <p:spPr>
          <a:xfrm>
            <a:off x="1437891" y="3388982"/>
            <a:ext cx="3706114" cy="8600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Intel Xeon E5540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</a:p>
          <a:p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архитектура </a:t>
            </a: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Nehalem-EP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MESIF)</a:t>
            </a:r>
            <a:endParaRPr lang="ru-RU" sz="20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0" name="Прямоугольник 99"/>
          <p:cNvSpPr/>
          <p:nvPr/>
        </p:nvSpPr>
        <p:spPr>
          <a:xfrm>
            <a:off x="9978713" y="4591498"/>
            <a:ext cx="828000" cy="252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L1i</a:t>
            </a:r>
            <a:endParaRPr lang="ru-RU" sz="16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1" name="Прямоугольник 100"/>
          <p:cNvSpPr/>
          <p:nvPr/>
        </p:nvSpPr>
        <p:spPr>
          <a:xfrm>
            <a:off x="9978713" y="4868489"/>
            <a:ext cx="828000" cy="25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L2</a:t>
            </a:r>
            <a:endParaRPr lang="ru-RU" sz="16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2" name="Прямоугольник 101"/>
          <p:cNvSpPr/>
          <p:nvPr/>
        </p:nvSpPr>
        <p:spPr>
          <a:xfrm>
            <a:off x="10841043" y="4591496"/>
            <a:ext cx="828000" cy="252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L1i</a:t>
            </a:r>
            <a:endParaRPr lang="ru-RU" sz="16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3" name="Прямоугольник 102"/>
          <p:cNvSpPr/>
          <p:nvPr/>
        </p:nvSpPr>
        <p:spPr>
          <a:xfrm>
            <a:off x="10841044" y="4867308"/>
            <a:ext cx="828000" cy="25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L2</a:t>
            </a:r>
            <a:endParaRPr lang="ru-RU" sz="16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" name="Прямоугольник 103"/>
          <p:cNvSpPr/>
          <p:nvPr/>
        </p:nvSpPr>
        <p:spPr>
          <a:xfrm>
            <a:off x="6539559" y="5155050"/>
            <a:ext cx="5129482" cy="25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L3</a:t>
            </a:r>
            <a:endParaRPr lang="ru-RU" sz="16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5" name="Прямоугольник 104"/>
          <p:cNvSpPr/>
          <p:nvPr/>
        </p:nvSpPr>
        <p:spPr>
          <a:xfrm>
            <a:off x="6539557" y="5438808"/>
            <a:ext cx="5129483" cy="2520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RAM</a:t>
            </a:r>
            <a:endParaRPr lang="ru-RU" sz="16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6" name="Прямоугольник 105"/>
          <p:cNvSpPr/>
          <p:nvPr/>
        </p:nvSpPr>
        <p:spPr>
          <a:xfrm>
            <a:off x="10841042" y="4038115"/>
            <a:ext cx="828000" cy="25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7" name="Прямоугольник 106"/>
          <p:cNvSpPr/>
          <p:nvPr/>
        </p:nvSpPr>
        <p:spPr>
          <a:xfrm>
            <a:off x="9978713" y="4038115"/>
            <a:ext cx="828000" cy="25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8" name="Прямоугольник 107"/>
          <p:cNvSpPr/>
          <p:nvPr/>
        </p:nvSpPr>
        <p:spPr>
          <a:xfrm>
            <a:off x="9978713" y="4123886"/>
            <a:ext cx="828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b="1" baseline="-25000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4</a:t>
            </a:r>
            <a:endParaRPr lang="ru-RU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ru-RU" sz="1600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9" name="Прямоугольник 108"/>
          <p:cNvSpPr/>
          <p:nvPr/>
        </p:nvSpPr>
        <p:spPr>
          <a:xfrm>
            <a:off x="10841041" y="4122634"/>
            <a:ext cx="828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b="1" baseline="-25000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5</a:t>
            </a:r>
            <a:endParaRPr lang="ru-RU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ru-RU" sz="1600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0" name="Прямоугольник 109"/>
          <p:cNvSpPr/>
          <p:nvPr/>
        </p:nvSpPr>
        <p:spPr>
          <a:xfrm>
            <a:off x="9978713" y="4315395"/>
            <a:ext cx="828000" cy="252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L1d</a:t>
            </a:r>
            <a:endParaRPr lang="ru-RU" sz="16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1" name="Прямоугольник 110"/>
          <p:cNvSpPr/>
          <p:nvPr/>
        </p:nvSpPr>
        <p:spPr>
          <a:xfrm>
            <a:off x="10841042" y="4315769"/>
            <a:ext cx="828000" cy="252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L1d</a:t>
            </a:r>
            <a:endParaRPr lang="ru-RU" sz="16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2" name="Прямоугольник 111"/>
          <p:cNvSpPr/>
          <p:nvPr/>
        </p:nvSpPr>
        <p:spPr>
          <a:xfrm>
            <a:off x="8259867" y="4601023"/>
            <a:ext cx="828000" cy="252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L1i</a:t>
            </a:r>
            <a:endParaRPr lang="ru-RU" sz="16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3" name="Прямоугольник 112"/>
          <p:cNvSpPr/>
          <p:nvPr/>
        </p:nvSpPr>
        <p:spPr>
          <a:xfrm>
            <a:off x="8259867" y="4878014"/>
            <a:ext cx="828000" cy="25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L2</a:t>
            </a:r>
            <a:endParaRPr lang="ru-RU" sz="16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4" name="Прямоугольник 113"/>
          <p:cNvSpPr/>
          <p:nvPr/>
        </p:nvSpPr>
        <p:spPr>
          <a:xfrm>
            <a:off x="9117194" y="4601021"/>
            <a:ext cx="828000" cy="252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L1i</a:t>
            </a:r>
            <a:endParaRPr lang="ru-RU" sz="16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5" name="Прямоугольник 114"/>
          <p:cNvSpPr/>
          <p:nvPr/>
        </p:nvSpPr>
        <p:spPr>
          <a:xfrm>
            <a:off x="9117195" y="4876833"/>
            <a:ext cx="828000" cy="25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L2</a:t>
            </a:r>
            <a:endParaRPr lang="ru-RU" sz="16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6" name="Прямоугольник 115"/>
          <p:cNvSpPr/>
          <p:nvPr/>
        </p:nvSpPr>
        <p:spPr>
          <a:xfrm>
            <a:off x="9117194" y="4039173"/>
            <a:ext cx="828000" cy="25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7" name="Прямоугольник 116"/>
          <p:cNvSpPr/>
          <p:nvPr/>
        </p:nvSpPr>
        <p:spPr>
          <a:xfrm>
            <a:off x="8259867" y="4039173"/>
            <a:ext cx="828000" cy="25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8" name="Прямоугольник 117"/>
          <p:cNvSpPr/>
          <p:nvPr/>
        </p:nvSpPr>
        <p:spPr>
          <a:xfrm>
            <a:off x="8268334" y="4124944"/>
            <a:ext cx="828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b="1" baseline="-25000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ru-RU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ru-RU" sz="1600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9" name="Прямоугольник 118"/>
          <p:cNvSpPr/>
          <p:nvPr/>
        </p:nvSpPr>
        <p:spPr>
          <a:xfrm>
            <a:off x="9117193" y="4123692"/>
            <a:ext cx="828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b="1" baseline="-25000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3</a:t>
            </a:r>
            <a:endParaRPr lang="ru-RU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ru-RU" sz="1600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0" name="Прямоугольник 119"/>
          <p:cNvSpPr/>
          <p:nvPr/>
        </p:nvSpPr>
        <p:spPr>
          <a:xfrm>
            <a:off x="8259867" y="4317300"/>
            <a:ext cx="828000" cy="252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L1d</a:t>
            </a:r>
            <a:endParaRPr lang="ru-RU" sz="16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1" name="Прямоугольник 120"/>
          <p:cNvSpPr/>
          <p:nvPr/>
        </p:nvSpPr>
        <p:spPr>
          <a:xfrm>
            <a:off x="9117193" y="4317674"/>
            <a:ext cx="828000" cy="252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L1d</a:t>
            </a:r>
            <a:endParaRPr lang="ru-RU" sz="16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2" name="Прямоугольник 121"/>
          <p:cNvSpPr/>
          <p:nvPr/>
        </p:nvSpPr>
        <p:spPr>
          <a:xfrm>
            <a:off x="6539558" y="4596740"/>
            <a:ext cx="828000" cy="252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L1i</a:t>
            </a:r>
            <a:endParaRPr lang="ru-RU" sz="16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3" name="Прямоугольник 122"/>
          <p:cNvSpPr/>
          <p:nvPr/>
        </p:nvSpPr>
        <p:spPr>
          <a:xfrm>
            <a:off x="6539558" y="4871312"/>
            <a:ext cx="828000" cy="25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L2</a:t>
            </a:r>
            <a:endParaRPr lang="ru-RU" sz="16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4" name="Прямоугольник 123"/>
          <p:cNvSpPr/>
          <p:nvPr/>
        </p:nvSpPr>
        <p:spPr>
          <a:xfrm>
            <a:off x="7396917" y="4596738"/>
            <a:ext cx="828000" cy="252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L1i</a:t>
            </a:r>
            <a:endParaRPr lang="ru-RU" sz="16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5" name="Прямоугольник 124"/>
          <p:cNvSpPr/>
          <p:nvPr/>
        </p:nvSpPr>
        <p:spPr>
          <a:xfrm>
            <a:off x="7396918" y="4870131"/>
            <a:ext cx="828000" cy="25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L2</a:t>
            </a:r>
            <a:endParaRPr lang="ru-RU" sz="16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6" name="Прямоугольник 125"/>
          <p:cNvSpPr/>
          <p:nvPr/>
        </p:nvSpPr>
        <p:spPr>
          <a:xfrm>
            <a:off x="7396917" y="4043357"/>
            <a:ext cx="828000" cy="25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7" name="Прямоугольник 126"/>
          <p:cNvSpPr/>
          <p:nvPr/>
        </p:nvSpPr>
        <p:spPr>
          <a:xfrm>
            <a:off x="6539558" y="4043357"/>
            <a:ext cx="828000" cy="25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8" name="Прямоугольник 127"/>
          <p:cNvSpPr/>
          <p:nvPr/>
        </p:nvSpPr>
        <p:spPr>
          <a:xfrm>
            <a:off x="6548025" y="4136748"/>
            <a:ext cx="828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b="1" baseline="-25000" dirty="0" smtClean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0</a:t>
            </a:r>
          </a:p>
          <a:p>
            <a:pPr algn="ctr"/>
            <a:endParaRPr lang="ru-RU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9" name="Прямоугольник 128"/>
          <p:cNvSpPr/>
          <p:nvPr/>
        </p:nvSpPr>
        <p:spPr>
          <a:xfrm>
            <a:off x="7396916" y="4143116"/>
            <a:ext cx="828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b="1" baseline="-25000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lang="ru-RU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ru-RU" sz="1600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0" name="Прямоугольник 129"/>
          <p:cNvSpPr/>
          <p:nvPr/>
        </p:nvSpPr>
        <p:spPr>
          <a:xfrm>
            <a:off x="6539558" y="4320637"/>
            <a:ext cx="828000" cy="252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L1d</a:t>
            </a:r>
            <a:endParaRPr lang="ru-RU" sz="16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1" name="Прямоугольник 130"/>
          <p:cNvSpPr/>
          <p:nvPr/>
        </p:nvSpPr>
        <p:spPr>
          <a:xfrm>
            <a:off x="7396916" y="4321011"/>
            <a:ext cx="828000" cy="252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L1d</a:t>
            </a:r>
            <a:endParaRPr lang="ru-RU" sz="16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2" name="Прямоугольник 131"/>
          <p:cNvSpPr/>
          <p:nvPr/>
        </p:nvSpPr>
        <p:spPr>
          <a:xfrm>
            <a:off x="6439380" y="3334881"/>
            <a:ext cx="4517744" cy="698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Intel 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Xeon X5670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endParaRPr lang="ru-RU" sz="2000" dirty="0" smtClean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2000" dirty="0" smtClean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архитектура </a:t>
            </a:r>
            <a:r>
              <a:rPr lang="en-US" sz="2000" b="1" dirty="0" err="1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Westmere</a:t>
            </a: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-EP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MESIF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 </a:t>
            </a:r>
            <a:endParaRPr lang="ru-RU" sz="20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3" name="Прямоугольник 132"/>
          <p:cNvSpPr/>
          <p:nvPr/>
        </p:nvSpPr>
        <p:spPr>
          <a:xfrm>
            <a:off x="6556522" y="2098362"/>
            <a:ext cx="936000" cy="252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L1i</a:t>
            </a:r>
            <a:endParaRPr lang="ru-RU" sz="16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4" name="Прямоугольник 133"/>
          <p:cNvSpPr/>
          <p:nvPr/>
        </p:nvSpPr>
        <p:spPr>
          <a:xfrm>
            <a:off x="6556522" y="2390234"/>
            <a:ext cx="936000" cy="25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L2</a:t>
            </a:r>
            <a:endParaRPr lang="ru-RU" sz="16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5" name="Прямоугольник 134"/>
          <p:cNvSpPr/>
          <p:nvPr/>
        </p:nvSpPr>
        <p:spPr>
          <a:xfrm>
            <a:off x="8489136" y="2098362"/>
            <a:ext cx="936000" cy="252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L1i</a:t>
            </a:r>
            <a:endParaRPr lang="ru-RU" sz="16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6" name="Прямоугольник 135"/>
          <p:cNvSpPr/>
          <p:nvPr/>
        </p:nvSpPr>
        <p:spPr>
          <a:xfrm>
            <a:off x="8489136" y="2390234"/>
            <a:ext cx="936000" cy="25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L2</a:t>
            </a:r>
            <a:endParaRPr lang="ru-RU" sz="16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7" name="Прямоугольник 136"/>
          <p:cNvSpPr/>
          <p:nvPr/>
        </p:nvSpPr>
        <p:spPr>
          <a:xfrm>
            <a:off x="7524306" y="2098067"/>
            <a:ext cx="936000" cy="252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L1i</a:t>
            </a:r>
            <a:endParaRPr lang="ru-RU" sz="16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8" name="Прямоугольник 137"/>
          <p:cNvSpPr/>
          <p:nvPr/>
        </p:nvSpPr>
        <p:spPr>
          <a:xfrm>
            <a:off x="7516686" y="2390815"/>
            <a:ext cx="936000" cy="25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L2</a:t>
            </a:r>
            <a:endParaRPr lang="ru-RU" sz="16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9" name="Прямоугольник 138"/>
          <p:cNvSpPr/>
          <p:nvPr/>
        </p:nvSpPr>
        <p:spPr>
          <a:xfrm>
            <a:off x="9460193" y="2098362"/>
            <a:ext cx="936000" cy="252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L1i</a:t>
            </a:r>
            <a:endParaRPr lang="ru-RU" sz="16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0" name="Прямоугольник 139"/>
          <p:cNvSpPr/>
          <p:nvPr/>
        </p:nvSpPr>
        <p:spPr>
          <a:xfrm>
            <a:off x="9460193" y="2390815"/>
            <a:ext cx="936000" cy="25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L2</a:t>
            </a:r>
            <a:endParaRPr lang="ru-RU" sz="16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2" name="Прямоугольник 141"/>
          <p:cNvSpPr/>
          <p:nvPr/>
        </p:nvSpPr>
        <p:spPr>
          <a:xfrm>
            <a:off x="6556520" y="2679857"/>
            <a:ext cx="3839672" cy="25142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RAM</a:t>
            </a:r>
            <a:endParaRPr lang="ru-RU" sz="16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3" name="Прямоугольник 142"/>
          <p:cNvSpPr/>
          <p:nvPr/>
        </p:nvSpPr>
        <p:spPr>
          <a:xfrm>
            <a:off x="7516687" y="1531390"/>
            <a:ext cx="936000" cy="25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4" name="Прямоугольник 143"/>
          <p:cNvSpPr/>
          <p:nvPr/>
        </p:nvSpPr>
        <p:spPr>
          <a:xfrm>
            <a:off x="9460193" y="1531390"/>
            <a:ext cx="936000" cy="25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5" name="Прямоугольник 144"/>
          <p:cNvSpPr/>
          <p:nvPr/>
        </p:nvSpPr>
        <p:spPr>
          <a:xfrm>
            <a:off x="6556522" y="1531390"/>
            <a:ext cx="936000" cy="25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6" name="Прямоугольник 145"/>
          <p:cNvSpPr/>
          <p:nvPr/>
        </p:nvSpPr>
        <p:spPr>
          <a:xfrm>
            <a:off x="6556522" y="1487079"/>
            <a:ext cx="936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b="1" baseline="-25000" dirty="0" smtClean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0</a:t>
            </a:r>
            <a:endParaRPr lang="ru-RU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7" name="Прямоугольник 146"/>
          <p:cNvSpPr/>
          <p:nvPr/>
        </p:nvSpPr>
        <p:spPr>
          <a:xfrm>
            <a:off x="7516687" y="1491995"/>
            <a:ext cx="936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b="1" baseline="-25000" dirty="0" smtClean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lang="ru-RU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8" name="Прямоугольник 147"/>
          <p:cNvSpPr/>
          <p:nvPr/>
        </p:nvSpPr>
        <p:spPr>
          <a:xfrm>
            <a:off x="6556522" y="1820037"/>
            <a:ext cx="936000" cy="252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L1d</a:t>
            </a:r>
            <a:endParaRPr lang="ru-RU" sz="16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9" name="Прямоугольник 148"/>
          <p:cNvSpPr/>
          <p:nvPr/>
        </p:nvSpPr>
        <p:spPr>
          <a:xfrm>
            <a:off x="7516686" y="1820407"/>
            <a:ext cx="936000" cy="252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L1d</a:t>
            </a:r>
            <a:endParaRPr lang="ru-RU" sz="16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0" name="Прямоугольник 149"/>
          <p:cNvSpPr/>
          <p:nvPr/>
        </p:nvSpPr>
        <p:spPr>
          <a:xfrm>
            <a:off x="8489141" y="1531390"/>
            <a:ext cx="936000" cy="25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1" name="Прямоугольник 150"/>
          <p:cNvSpPr/>
          <p:nvPr/>
        </p:nvSpPr>
        <p:spPr>
          <a:xfrm>
            <a:off x="8489141" y="1494700"/>
            <a:ext cx="936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b="1" baseline="-25000" dirty="0" smtClean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ru-RU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2" name="Прямоугольник 151"/>
          <p:cNvSpPr/>
          <p:nvPr/>
        </p:nvSpPr>
        <p:spPr>
          <a:xfrm>
            <a:off x="9460194" y="1491995"/>
            <a:ext cx="936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b="1" baseline="-25000" dirty="0" smtClean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3</a:t>
            </a:r>
            <a:endParaRPr lang="ru-RU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3" name="Прямоугольник 152"/>
          <p:cNvSpPr/>
          <p:nvPr/>
        </p:nvSpPr>
        <p:spPr>
          <a:xfrm>
            <a:off x="8489138" y="1820037"/>
            <a:ext cx="936000" cy="252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L1d</a:t>
            </a:r>
            <a:endParaRPr lang="ru-RU" sz="16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4" name="Прямоугольник 153"/>
          <p:cNvSpPr/>
          <p:nvPr/>
        </p:nvSpPr>
        <p:spPr>
          <a:xfrm>
            <a:off x="9460192" y="1817599"/>
            <a:ext cx="936000" cy="252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L1d</a:t>
            </a:r>
            <a:endParaRPr lang="ru-RU" sz="16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14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48264" y="910237"/>
            <a:ext cx="6214912" cy="9060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Intel Xeon E5540</a:t>
            </a:r>
            <a:r>
              <a:rPr lang="ru-RU" sz="24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 архитектура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Nehalem-EP</a:t>
            </a:r>
            <a:endParaRPr lang="ru-RU" sz="24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24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045586" y="1636042"/>
            <a:ext cx="1695703" cy="10445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ru-RU" sz="2000" b="1" baseline="-25000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0</a:t>
            </a:r>
          </a:p>
          <a:p>
            <a:pPr algn="ctr"/>
            <a:r>
              <a:rPr lang="ru-RU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(локальный)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855590" y="1636042"/>
            <a:ext cx="1705227" cy="104458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000" b="1" baseline="-25000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</a:p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удаленный</a:t>
            </a:r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1045584" y="2680981"/>
            <a:ext cx="1695704" cy="6122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L1d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2865113" y="2680626"/>
            <a:ext cx="1695704" cy="6131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L1d 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1045586" y="3491996"/>
            <a:ext cx="1695704" cy="6122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L1i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045586" y="4320328"/>
            <a:ext cx="1695704" cy="6122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L2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4667985" y="1636043"/>
            <a:ext cx="1698718" cy="104458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000" b="1" baseline="-25000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</a:p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удаленный</a:t>
            </a:r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6468472" y="1636043"/>
            <a:ext cx="1684800" cy="1044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000" b="1" baseline="-25000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43" name="Прямоугольник 42"/>
          <p:cNvSpPr/>
          <p:nvPr/>
        </p:nvSpPr>
        <p:spPr>
          <a:xfrm>
            <a:off x="4667987" y="2680981"/>
            <a:ext cx="1695704" cy="6122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L1d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4" name="Прямоугольник 43"/>
          <p:cNvSpPr/>
          <p:nvPr/>
        </p:nvSpPr>
        <p:spPr>
          <a:xfrm>
            <a:off x="6468473" y="2680627"/>
            <a:ext cx="1684800" cy="6122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L1d (</a:t>
            </a:r>
            <a:r>
              <a:rPr lang="ru-RU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32</a:t>
            </a:r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Kb)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5" name="Прямоугольник 44"/>
          <p:cNvSpPr/>
          <p:nvPr/>
        </p:nvSpPr>
        <p:spPr>
          <a:xfrm>
            <a:off x="4658462" y="3491996"/>
            <a:ext cx="1695704" cy="6122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L1i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6" name="Прямоугольник 45"/>
          <p:cNvSpPr/>
          <p:nvPr/>
        </p:nvSpPr>
        <p:spPr>
          <a:xfrm>
            <a:off x="4658462" y="4320328"/>
            <a:ext cx="1695704" cy="6122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L2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Прямоугольник 47"/>
          <p:cNvSpPr/>
          <p:nvPr/>
        </p:nvSpPr>
        <p:spPr>
          <a:xfrm>
            <a:off x="697838" y="-12643"/>
            <a:ext cx="10789652" cy="1059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Удаленность данных от ядра</a:t>
            </a:r>
          </a:p>
        </p:txBody>
      </p:sp>
      <p:sp>
        <p:nvSpPr>
          <p:cNvPr id="22" name="Прямоугольник 21"/>
          <p:cNvSpPr/>
          <p:nvPr/>
        </p:nvSpPr>
        <p:spPr>
          <a:xfrm>
            <a:off x="2855588" y="3491701"/>
            <a:ext cx="1695704" cy="6122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L1i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2855588" y="4320909"/>
            <a:ext cx="1695704" cy="6122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L2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6471478" y="3491996"/>
            <a:ext cx="1695704" cy="6122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L1i (</a:t>
            </a:r>
            <a:r>
              <a:rPr lang="ru-RU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32</a:t>
            </a:r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Kb)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6481003" y="4320909"/>
            <a:ext cx="1695704" cy="6122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L2 (</a:t>
            </a:r>
            <a:r>
              <a:rPr lang="ru-RU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256</a:t>
            </a:r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Kb)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045584" y="5128479"/>
            <a:ext cx="7131123" cy="6122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общий </a:t>
            </a:r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ru-RU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(8Mb)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25</a:t>
            </a:fld>
            <a:endParaRPr lang="ru-RU" dirty="0"/>
          </a:p>
        </p:txBody>
      </p:sp>
      <p:sp>
        <p:nvSpPr>
          <p:cNvPr id="28" name="Прямоугольник 27"/>
          <p:cNvSpPr/>
          <p:nvPr/>
        </p:nvSpPr>
        <p:spPr>
          <a:xfrm>
            <a:off x="8505479" y="1630247"/>
            <a:ext cx="3227666" cy="40522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Копирование данных в кэш-память </a:t>
            </a:r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ru-RU" sz="2000" b="1" baseline="-25000" dirty="0" smtClean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ru-RU" sz="2000" b="1" dirty="0" smtClean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</a:p>
          <a:p>
            <a:r>
              <a:rPr lang="ru-RU" sz="2000" dirty="0" smtClean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выполнение атомарной операции на ядре </a:t>
            </a:r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ru-RU" sz="2000" b="1" baseline="-25000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0</a:t>
            </a:r>
          </a:p>
          <a:p>
            <a:endParaRPr lang="ru-RU" sz="20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1600" baseline="-250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1600" baseline="-250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16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1045584" y="5937343"/>
            <a:ext cx="7121598" cy="61221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общая память </a:t>
            </a:r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RAM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2214291" y="6035037"/>
            <a:ext cx="388180" cy="4071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x</a:t>
            </a:r>
            <a:endParaRPr lang="ru-RU" sz="2000" b="1" i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2218646" y="6030681"/>
            <a:ext cx="388180" cy="4071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x</a:t>
            </a:r>
            <a:endParaRPr lang="ru-RU" sz="2000" b="1" i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" name="Стрелка вниз 31"/>
          <p:cNvSpPr/>
          <p:nvPr/>
        </p:nvSpPr>
        <p:spPr>
          <a:xfrm>
            <a:off x="2291645" y="2435774"/>
            <a:ext cx="245533" cy="401457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блачко с текстом: прямоугольное 3">
            <a:extLst>
              <a:ext uri="{FF2B5EF4-FFF2-40B4-BE49-F238E27FC236}">
                <a16:creationId xmlns:a16="http://schemas.microsoft.com/office/drawing/2014/main" xmlns="" id="{5D3B8ECD-5277-450E-B18C-DA82B7DFE6DB}"/>
              </a:ext>
            </a:extLst>
          </p:cNvPr>
          <p:cNvSpPr/>
          <p:nvPr/>
        </p:nvSpPr>
        <p:spPr>
          <a:xfrm>
            <a:off x="2014023" y="759713"/>
            <a:ext cx="1311286" cy="870246"/>
          </a:xfrm>
          <a:prstGeom prst="wedgeRectCallout">
            <a:avLst>
              <a:gd name="adj1" fmla="val -19182"/>
              <a:gd name="adj2" fmla="val 1429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/>
              <a:t>Атомарная операция</a:t>
            </a:r>
          </a:p>
          <a:p>
            <a:pPr algn="ctr"/>
            <a:r>
              <a:rPr lang="en-US" b="1" dirty="0"/>
              <a:t>a(x)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8984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20000" decel="2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22222E-6 L 0.00117 -0.4731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1" animBg="1"/>
      <p:bldP spid="32" grpId="0" animBg="1"/>
      <p:bldP spid="3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48264" y="910237"/>
            <a:ext cx="6214912" cy="9060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Intel Xeon E5540</a:t>
            </a:r>
            <a:r>
              <a:rPr lang="ru-RU" sz="24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 архитектура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Nehalem-EP</a:t>
            </a:r>
            <a:endParaRPr lang="ru-RU" sz="24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24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045586" y="1636042"/>
            <a:ext cx="1695703" cy="10445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ru-RU" sz="2000" b="1" baseline="-25000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0</a:t>
            </a:r>
          </a:p>
          <a:p>
            <a:pPr algn="ctr"/>
            <a:r>
              <a:rPr lang="ru-RU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(локальный)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855590" y="1636042"/>
            <a:ext cx="1705227" cy="104458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000" b="1" baseline="-25000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</a:p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удаленный</a:t>
            </a:r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1045584" y="2680981"/>
            <a:ext cx="1695704" cy="6122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L1d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2865113" y="2680626"/>
            <a:ext cx="1695704" cy="6131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L1d 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1045586" y="3491996"/>
            <a:ext cx="1695704" cy="6122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L1i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045586" y="4320328"/>
            <a:ext cx="1695704" cy="6122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L2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4667985" y="1636043"/>
            <a:ext cx="1698718" cy="104458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000" b="1" baseline="-25000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</a:p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удаленный</a:t>
            </a:r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6468472" y="1636043"/>
            <a:ext cx="1684800" cy="1044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000" b="1" baseline="-25000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43" name="Прямоугольник 42"/>
          <p:cNvSpPr/>
          <p:nvPr/>
        </p:nvSpPr>
        <p:spPr>
          <a:xfrm>
            <a:off x="4667987" y="2680981"/>
            <a:ext cx="1695704" cy="6122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L1d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4" name="Прямоугольник 43"/>
          <p:cNvSpPr/>
          <p:nvPr/>
        </p:nvSpPr>
        <p:spPr>
          <a:xfrm>
            <a:off x="6468473" y="2680627"/>
            <a:ext cx="1684800" cy="6122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L1d (</a:t>
            </a:r>
            <a:r>
              <a:rPr lang="ru-RU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32</a:t>
            </a:r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Kb)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5" name="Прямоугольник 44"/>
          <p:cNvSpPr/>
          <p:nvPr/>
        </p:nvSpPr>
        <p:spPr>
          <a:xfrm>
            <a:off x="4658462" y="3491996"/>
            <a:ext cx="1695704" cy="6122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L1i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6" name="Прямоугольник 45"/>
          <p:cNvSpPr/>
          <p:nvPr/>
        </p:nvSpPr>
        <p:spPr>
          <a:xfrm>
            <a:off x="4658462" y="4320328"/>
            <a:ext cx="1695704" cy="6122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L2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Прямоугольник 47"/>
          <p:cNvSpPr/>
          <p:nvPr/>
        </p:nvSpPr>
        <p:spPr>
          <a:xfrm>
            <a:off x="697838" y="-12643"/>
            <a:ext cx="10789652" cy="1059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Удаленность данных от ядра</a:t>
            </a:r>
          </a:p>
        </p:txBody>
      </p:sp>
      <p:sp>
        <p:nvSpPr>
          <p:cNvPr id="22" name="Прямоугольник 21"/>
          <p:cNvSpPr/>
          <p:nvPr/>
        </p:nvSpPr>
        <p:spPr>
          <a:xfrm>
            <a:off x="2855588" y="3491701"/>
            <a:ext cx="1695704" cy="6122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L1i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2855588" y="4320909"/>
            <a:ext cx="1695704" cy="6122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L2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6471478" y="3491996"/>
            <a:ext cx="1695704" cy="6122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L1i (</a:t>
            </a:r>
            <a:r>
              <a:rPr lang="ru-RU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32</a:t>
            </a:r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Kb)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6481003" y="4320909"/>
            <a:ext cx="1695704" cy="6122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L2 (</a:t>
            </a:r>
            <a:r>
              <a:rPr lang="ru-RU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256</a:t>
            </a:r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Kb)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045584" y="5128479"/>
            <a:ext cx="7131123" cy="6122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общий </a:t>
            </a:r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ru-RU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(8Mb)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26</a:t>
            </a:fld>
            <a:endParaRPr lang="ru-RU" dirty="0"/>
          </a:p>
        </p:txBody>
      </p:sp>
      <p:sp>
        <p:nvSpPr>
          <p:cNvPr id="28" name="Прямоугольник 27"/>
          <p:cNvSpPr/>
          <p:nvPr/>
        </p:nvSpPr>
        <p:spPr>
          <a:xfrm>
            <a:off x="8505479" y="1630247"/>
            <a:ext cx="3227666" cy="40522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Копирование данных в кэш-память </a:t>
            </a:r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ru-RU" sz="2000" b="1" baseline="-25000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ru-RU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</a:p>
          <a:p>
            <a:r>
              <a:rPr lang="ru-RU" sz="2000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выполнение атомарной операции на ядре </a:t>
            </a:r>
            <a:r>
              <a:rPr lang="en-US" sz="2000" b="1" dirty="0" smtClean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ru-RU" sz="2000" b="1" baseline="-25000" dirty="0" smtClean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lang="ru-RU" sz="2000" b="1" baseline="-25000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20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1600" baseline="-250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1600" baseline="-250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16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1045584" y="5937343"/>
            <a:ext cx="7121598" cy="61221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общая память </a:t>
            </a:r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RAM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2214291" y="6035037"/>
            <a:ext cx="388180" cy="4071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x</a:t>
            </a:r>
            <a:endParaRPr lang="ru-RU" sz="2000" b="1" i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2218646" y="6030681"/>
            <a:ext cx="388180" cy="4071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x</a:t>
            </a:r>
            <a:endParaRPr lang="ru-RU" sz="2000" b="1" i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" name="Стрелка вниз 31"/>
          <p:cNvSpPr/>
          <p:nvPr/>
        </p:nvSpPr>
        <p:spPr>
          <a:xfrm>
            <a:off x="3091745" y="2378624"/>
            <a:ext cx="245533" cy="401457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блачко с текстом: прямоугольное 3">
            <a:extLst>
              <a:ext uri="{FF2B5EF4-FFF2-40B4-BE49-F238E27FC236}">
                <a16:creationId xmlns:a16="http://schemas.microsoft.com/office/drawing/2014/main" xmlns="" id="{5D3B8ECD-5277-450E-B18C-DA82B7DFE6DB}"/>
              </a:ext>
            </a:extLst>
          </p:cNvPr>
          <p:cNvSpPr/>
          <p:nvPr/>
        </p:nvSpPr>
        <p:spPr>
          <a:xfrm>
            <a:off x="2814123" y="759713"/>
            <a:ext cx="1311286" cy="870246"/>
          </a:xfrm>
          <a:prstGeom prst="wedgeRectCallout">
            <a:avLst>
              <a:gd name="adj1" fmla="val -19182"/>
              <a:gd name="adj2" fmla="val 1429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/>
              <a:t>Атомарная операция</a:t>
            </a:r>
          </a:p>
          <a:p>
            <a:pPr algn="ctr"/>
            <a:r>
              <a:rPr lang="en-US" b="1" dirty="0"/>
              <a:t>a(x)</a:t>
            </a:r>
            <a:endParaRPr lang="ru-RU" b="1" dirty="0"/>
          </a:p>
        </p:txBody>
      </p:sp>
      <p:sp>
        <p:nvSpPr>
          <p:cNvPr id="34" name="Прямоугольник 33"/>
          <p:cNvSpPr/>
          <p:nvPr/>
        </p:nvSpPr>
        <p:spPr>
          <a:xfrm>
            <a:off x="2229258" y="2790483"/>
            <a:ext cx="388180" cy="4071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x</a:t>
            </a:r>
            <a:endParaRPr lang="ru-RU" sz="2000" b="1" i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03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20000" decel="2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22222E-6 L 0.00117 -0.4731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6" presetClass="path" presetSubtype="0" accel="25000" decel="2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22222E-6 L 1.66667E-6 0.17616 C 1.66667E-6 0.25509 0.01797 0.35231 0.03268 0.35231 L 0.06536 0.35231 " pathEditMode="relative" rAng="0" ptsTypes="AAAA">
                                      <p:cBhvr>
                                        <p:cTn id="11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8" y="1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64" presetClass="path" presetSubtype="0" decel="24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536 0.35231 L 0.06601 0.00093 " pathEditMode="relative" rAng="0" ptsTypes="AA">
                                      <p:cBhvr>
                                        <p:cTn id="14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2" grpId="0" animBg="1"/>
      <p:bldP spid="33" grpId="0" animBg="1"/>
      <p:bldP spid="34" grpId="0" animBg="1"/>
      <p:bldP spid="34" grpId="1" animBg="1"/>
      <p:bldP spid="34" grpId="2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48264" y="910237"/>
            <a:ext cx="6214912" cy="9060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Intel Xeon E5540</a:t>
            </a:r>
            <a:r>
              <a:rPr lang="ru-RU" sz="24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 архитектура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Nehalem-EP</a:t>
            </a:r>
            <a:endParaRPr lang="ru-RU" sz="24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24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045586" y="1636042"/>
            <a:ext cx="1695703" cy="10445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ru-RU" sz="2000" b="1" baseline="-25000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0</a:t>
            </a:r>
          </a:p>
          <a:p>
            <a:pPr algn="ctr"/>
            <a:r>
              <a:rPr lang="ru-RU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(локальный)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855590" y="1636042"/>
            <a:ext cx="1705227" cy="104458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000" b="1" baseline="-25000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</a:p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удаленный</a:t>
            </a:r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1045584" y="2680981"/>
            <a:ext cx="1695704" cy="6122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L1d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2865113" y="2680626"/>
            <a:ext cx="1695704" cy="6131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L1d 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1045586" y="3491996"/>
            <a:ext cx="1695704" cy="6122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L1i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045586" y="4320328"/>
            <a:ext cx="1695704" cy="6122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L2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4667985" y="1636043"/>
            <a:ext cx="1698718" cy="104458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000" b="1" baseline="-25000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</a:p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удаленный</a:t>
            </a:r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6468472" y="1636043"/>
            <a:ext cx="1684800" cy="1044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000" b="1" baseline="-25000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43" name="Прямоугольник 42"/>
          <p:cNvSpPr/>
          <p:nvPr/>
        </p:nvSpPr>
        <p:spPr>
          <a:xfrm>
            <a:off x="4667987" y="2680981"/>
            <a:ext cx="1695704" cy="6122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L1d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4" name="Прямоугольник 43"/>
          <p:cNvSpPr/>
          <p:nvPr/>
        </p:nvSpPr>
        <p:spPr>
          <a:xfrm>
            <a:off x="6468473" y="2680627"/>
            <a:ext cx="1684800" cy="6122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L1d (</a:t>
            </a:r>
            <a:r>
              <a:rPr lang="ru-RU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32</a:t>
            </a:r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Kb)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5" name="Прямоугольник 44"/>
          <p:cNvSpPr/>
          <p:nvPr/>
        </p:nvSpPr>
        <p:spPr>
          <a:xfrm>
            <a:off x="4658462" y="3491996"/>
            <a:ext cx="1695704" cy="6122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L1i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6" name="Прямоугольник 45"/>
          <p:cNvSpPr/>
          <p:nvPr/>
        </p:nvSpPr>
        <p:spPr>
          <a:xfrm>
            <a:off x="4658462" y="4320328"/>
            <a:ext cx="1695704" cy="6122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L2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Прямоугольник 47"/>
          <p:cNvSpPr/>
          <p:nvPr/>
        </p:nvSpPr>
        <p:spPr>
          <a:xfrm>
            <a:off x="697838" y="-12643"/>
            <a:ext cx="10789652" cy="1059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Удаленность данных от ядра</a:t>
            </a:r>
          </a:p>
        </p:txBody>
      </p:sp>
      <p:sp>
        <p:nvSpPr>
          <p:cNvPr id="22" name="Прямоугольник 21"/>
          <p:cNvSpPr/>
          <p:nvPr/>
        </p:nvSpPr>
        <p:spPr>
          <a:xfrm>
            <a:off x="2855588" y="3491701"/>
            <a:ext cx="1695704" cy="6122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L1i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2855588" y="4320909"/>
            <a:ext cx="1695704" cy="6122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L2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6471478" y="3491996"/>
            <a:ext cx="1695704" cy="6122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L1i (</a:t>
            </a:r>
            <a:r>
              <a:rPr lang="ru-RU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32</a:t>
            </a:r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Kb)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6481003" y="4320909"/>
            <a:ext cx="1695704" cy="6122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L2 (</a:t>
            </a:r>
            <a:r>
              <a:rPr lang="ru-RU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256</a:t>
            </a:r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Kb)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045584" y="5128479"/>
            <a:ext cx="7131123" cy="6122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общий </a:t>
            </a:r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ru-RU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(8Mb)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27</a:t>
            </a:fld>
            <a:endParaRPr lang="ru-RU" dirty="0"/>
          </a:p>
        </p:txBody>
      </p:sp>
      <p:sp>
        <p:nvSpPr>
          <p:cNvPr id="28" name="Прямоугольник 27"/>
          <p:cNvSpPr/>
          <p:nvPr/>
        </p:nvSpPr>
        <p:spPr>
          <a:xfrm>
            <a:off x="8505479" y="1630247"/>
            <a:ext cx="3227666" cy="40522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Копирование данных в кэш-память </a:t>
            </a:r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ru-RU" sz="2000" b="1" baseline="-25000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ru-RU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</a:p>
          <a:p>
            <a:r>
              <a:rPr lang="ru-RU" sz="2000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выполнение атомарной операции на ядре </a:t>
            </a:r>
            <a:r>
              <a:rPr lang="en-US" sz="2000" b="1" dirty="0" smtClean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ru-RU" sz="2000" b="1" baseline="-25000" dirty="0" smtClean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ru-RU" sz="2000" b="1" baseline="-25000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20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1600" baseline="-250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1600" baseline="-250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16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1045584" y="5937343"/>
            <a:ext cx="7121598" cy="61221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общая память </a:t>
            </a:r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RAM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2214291" y="6035037"/>
            <a:ext cx="388180" cy="4071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x</a:t>
            </a:r>
            <a:endParaRPr lang="ru-RU" sz="2000" b="1" i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2218646" y="6030681"/>
            <a:ext cx="388180" cy="4071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x</a:t>
            </a:r>
            <a:endParaRPr lang="ru-RU" sz="2000" b="1" i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" name="Стрелка вниз 31"/>
          <p:cNvSpPr/>
          <p:nvPr/>
        </p:nvSpPr>
        <p:spPr>
          <a:xfrm>
            <a:off x="4882445" y="2378624"/>
            <a:ext cx="245533" cy="401457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блачко с текстом: прямоугольное 3">
            <a:extLst>
              <a:ext uri="{FF2B5EF4-FFF2-40B4-BE49-F238E27FC236}">
                <a16:creationId xmlns:a16="http://schemas.microsoft.com/office/drawing/2014/main" xmlns="" id="{5D3B8ECD-5277-450E-B18C-DA82B7DFE6DB}"/>
              </a:ext>
            </a:extLst>
          </p:cNvPr>
          <p:cNvSpPr/>
          <p:nvPr/>
        </p:nvSpPr>
        <p:spPr>
          <a:xfrm>
            <a:off x="4604823" y="759713"/>
            <a:ext cx="1311286" cy="870246"/>
          </a:xfrm>
          <a:prstGeom prst="wedgeRectCallout">
            <a:avLst>
              <a:gd name="adj1" fmla="val -19182"/>
              <a:gd name="adj2" fmla="val 1429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/>
              <a:t>Атомарная операция</a:t>
            </a:r>
          </a:p>
          <a:p>
            <a:pPr algn="ctr"/>
            <a:r>
              <a:rPr lang="en-US" b="1" dirty="0"/>
              <a:t>a(x)</a:t>
            </a:r>
            <a:endParaRPr lang="ru-RU" b="1" dirty="0"/>
          </a:p>
        </p:txBody>
      </p:sp>
      <p:sp>
        <p:nvSpPr>
          <p:cNvPr id="34" name="Прямоугольник 33"/>
          <p:cNvSpPr/>
          <p:nvPr/>
        </p:nvSpPr>
        <p:spPr>
          <a:xfrm>
            <a:off x="2229258" y="2790483"/>
            <a:ext cx="388180" cy="4071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x</a:t>
            </a:r>
            <a:endParaRPr lang="ru-RU" sz="2000" b="1" i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95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20000" decel="2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22222E-6 L 0.00117 -0.4731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6" presetClass="path" presetSubtype="0" accel="22000" decel="1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07407E-6 L 2.08333E-6 0.17616 C 2.08333E-6 0.2551 0.05833 0.35232 0.10612 0.35232 L 0.21224 0.35232 " pathEditMode="relative" rAng="0" ptsTypes="AAAA">
                                      <p:cBhvr>
                                        <p:cTn id="11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12" y="1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4" presetClass="path" presetSubtype="0" decel="26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068 0.35232 L 0.21133 0.0009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1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2" grpId="0" animBg="1"/>
      <p:bldP spid="33" grpId="0" animBg="1"/>
      <p:bldP spid="34" grpId="0" animBg="1"/>
      <p:bldP spid="34" grpId="1" animBg="1"/>
      <p:bldP spid="34" grpId="2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3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883" y="1174155"/>
            <a:ext cx="4932000" cy="27360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801602" y="1176043"/>
            <a:ext cx="504000" cy="2880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677452" y="3280217"/>
            <a:ext cx="71205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d, </a:t>
            </a:r>
            <a:r>
              <a:rPr lang="ru-RU" sz="1400" dirty="0">
                <a:latin typeface="Calibri" panose="020F0502020204030204" pitchFamily="34" charset="0"/>
              </a:rPr>
              <a:t>байт</a:t>
            </a:r>
          </a:p>
        </p:txBody>
      </p:sp>
      <p:pic>
        <p:nvPicPr>
          <p:cNvPr id="30" name="Рисунок 29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34" y="1173817"/>
            <a:ext cx="4932000" cy="2736000"/>
          </a:xfrm>
          <a:prstGeom prst="rect">
            <a:avLst/>
          </a:prstGeom>
        </p:spPr>
      </p:pic>
      <p:pic>
        <p:nvPicPr>
          <p:cNvPr id="36" name="Рисунок 35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00" y="4110712"/>
            <a:ext cx="4932000" cy="2736000"/>
          </a:xfrm>
          <a:prstGeom prst="rect">
            <a:avLst/>
          </a:prstGeom>
        </p:spPr>
      </p:pic>
      <p:pic>
        <p:nvPicPr>
          <p:cNvPr id="40" name="Рисунок 39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551" y="4117593"/>
            <a:ext cx="4932000" cy="27360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0670955" y="6207018"/>
            <a:ext cx="71205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d, </a:t>
            </a:r>
            <a:r>
              <a:rPr lang="ru-RU" sz="1400" dirty="0">
                <a:latin typeface="Calibri" panose="020F0502020204030204" pitchFamily="34" charset="0"/>
              </a:rPr>
              <a:t>байт</a:t>
            </a: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090233" y="201285"/>
            <a:ext cx="9987464" cy="39669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Результаты экспериментов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операция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SWP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, состояние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Shared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8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28</a:t>
            </a:fld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1540213" y="1158459"/>
            <a:ext cx="7012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18109" y="3280726"/>
            <a:ext cx="83336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d, </a:t>
            </a:r>
            <a:r>
              <a:rPr lang="ru-RU" sz="1400" dirty="0">
                <a:latin typeface="Calibri" panose="020F0502020204030204" pitchFamily="34" charset="0"/>
              </a:rPr>
              <a:t>байт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38898" y="4107476"/>
            <a:ext cx="57071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12251" y="6196099"/>
            <a:ext cx="83336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d, </a:t>
            </a:r>
            <a:r>
              <a:rPr lang="ru-RU" sz="1400" dirty="0">
                <a:latin typeface="Calibri" panose="020F0502020204030204" pitchFamily="34" charset="0"/>
              </a:rPr>
              <a:t>байт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799767" y="4108380"/>
            <a:ext cx="57071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22" name="Заголовок 1"/>
          <p:cNvSpPr txBox="1">
            <a:spLocks/>
          </p:cNvSpPr>
          <p:nvPr/>
        </p:nvSpPr>
        <p:spPr>
          <a:xfrm>
            <a:off x="2569348" y="1159128"/>
            <a:ext cx="1661003" cy="361702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Trinity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Заголовок 1"/>
          <p:cNvSpPr txBox="1">
            <a:spLocks/>
          </p:cNvSpPr>
          <p:nvPr/>
        </p:nvSpPr>
        <p:spPr>
          <a:xfrm>
            <a:off x="2112883" y="4035501"/>
            <a:ext cx="2547340" cy="42897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Nehalem-EP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Заголовок 1"/>
          <p:cNvSpPr txBox="1">
            <a:spLocks/>
          </p:cNvSpPr>
          <p:nvPr/>
        </p:nvSpPr>
        <p:spPr>
          <a:xfrm>
            <a:off x="7783148" y="1109331"/>
            <a:ext cx="1983043" cy="44654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Propus</a:t>
            </a:r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Заголовок 1"/>
          <p:cNvSpPr txBox="1">
            <a:spLocks/>
          </p:cNvSpPr>
          <p:nvPr/>
        </p:nvSpPr>
        <p:spPr>
          <a:xfrm>
            <a:off x="7352647" y="4043560"/>
            <a:ext cx="2824201" cy="3884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Westmere</a:t>
            </a:r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-EP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4023987" y="1548581"/>
            <a:ext cx="1295356" cy="315390"/>
            <a:chOff x="9568929" y="1132360"/>
            <a:chExt cx="1641631" cy="307989"/>
          </a:xfrm>
        </p:grpSpPr>
        <p:sp>
          <p:nvSpPr>
            <p:cNvPr id="24" name="Заголовок 1"/>
            <p:cNvSpPr txBox="1">
              <a:spLocks/>
            </p:cNvSpPr>
            <p:nvPr/>
          </p:nvSpPr>
          <p:spPr>
            <a:xfrm>
              <a:off x="9587245" y="1132360"/>
              <a:ext cx="1623315" cy="30798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 flipV="1">
              <a:off x="9568929" y="1303113"/>
              <a:ext cx="215999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/>
            <p:cNvCxnSpPr/>
            <p:nvPr/>
          </p:nvCxnSpPr>
          <p:spPr>
            <a:xfrm flipV="1">
              <a:off x="10076312" y="1303113"/>
              <a:ext cx="215999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/>
            <p:cNvCxnSpPr/>
            <p:nvPr/>
          </p:nvCxnSpPr>
          <p:spPr>
            <a:xfrm flipV="1">
              <a:off x="10554579" y="1303113"/>
              <a:ext cx="215999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Группа 34"/>
          <p:cNvGrpSpPr/>
          <p:nvPr/>
        </p:nvGrpSpPr>
        <p:grpSpPr>
          <a:xfrm>
            <a:off x="3013372" y="4475975"/>
            <a:ext cx="1260188" cy="315390"/>
            <a:chOff x="9524361" y="1132360"/>
            <a:chExt cx="1597061" cy="307989"/>
          </a:xfrm>
        </p:grpSpPr>
        <p:sp>
          <p:nvSpPr>
            <p:cNvPr id="37" name="Заголовок 1"/>
            <p:cNvSpPr txBox="1">
              <a:spLocks/>
            </p:cNvSpPr>
            <p:nvPr/>
          </p:nvSpPr>
          <p:spPr>
            <a:xfrm>
              <a:off x="9587246" y="1132360"/>
              <a:ext cx="1534176" cy="30798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8" name="Прямая соединительная линия 37"/>
            <p:cNvCxnSpPr/>
            <p:nvPr/>
          </p:nvCxnSpPr>
          <p:spPr>
            <a:xfrm flipV="1">
              <a:off x="9524361" y="1303113"/>
              <a:ext cx="215999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/>
            <p:cNvCxnSpPr/>
            <p:nvPr/>
          </p:nvCxnSpPr>
          <p:spPr>
            <a:xfrm flipV="1">
              <a:off x="10076312" y="1303113"/>
              <a:ext cx="215999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/>
            <p:cNvCxnSpPr/>
            <p:nvPr/>
          </p:nvCxnSpPr>
          <p:spPr>
            <a:xfrm flipV="1">
              <a:off x="10576864" y="1303113"/>
              <a:ext cx="215999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Группа 45"/>
          <p:cNvGrpSpPr/>
          <p:nvPr/>
        </p:nvGrpSpPr>
        <p:grpSpPr>
          <a:xfrm>
            <a:off x="8418083" y="4466760"/>
            <a:ext cx="1260188" cy="315390"/>
            <a:chOff x="9524361" y="1132360"/>
            <a:chExt cx="1597061" cy="307989"/>
          </a:xfrm>
        </p:grpSpPr>
        <p:sp>
          <p:nvSpPr>
            <p:cNvPr id="47" name="Заголовок 1"/>
            <p:cNvSpPr txBox="1">
              <a:spLocks/>
            </p:cNvSpPr>
            <p:nvPr/>
          </p:nvSpPr>
          <p:spPr>
            <a:xfrm>
              <a:off x="9587246" y="1132360"/>
              <a:ext cx="1534176" cy="30798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8" name="Прямая соединительная линия 47"/>
            <p:cNvCxnSpPr/>
            <p:nvPr/>
          </p:nvCxnSpPr>
          <p:spPr>
            <a:xfrm flipV="1">
              <a:off x="9524361" y="1303113"/>
              <a:ext cx="215999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/>
            <p:cNvCxnSpPr/>
            <p:nvPr/>
          </p:nvCxnSpPr>
          <p:spPr>
            <a:xfrm flipV="1">
              <a:off x="10076312" y="1303113"/>
              <a:ext cx="215999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единительная линия 49"/>
            <p:cNvCxnSpPr/>
            <p:nvPr/>
          </p:nvCxnSpPr>
          <p:spPr>
            <a:xfrm flipV="1">
              <a:off x="10576864" y="1303113"/>
              <a:ext cx="215999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Группа 50"/>
          <p:cNvGrpSpPr/>
          <p:nvPr/>
        </p:nvGrpSpPr>
        <p:grpSpPr>
          <a:xfrm>
            <a:off x="9347606" y="1548595"/>
            <a:ext cx="1260188" cy="315390"/>
            <a:chOff x="9524361" y="1132360"/>
            <a:chExt cx="1597061" cy="307989"/>
          </a:xfrm>
        </p:grpSpPr>
        <p:sp>
          <p:nvSpPr>
            <p:cNvPr id="52" name="Заголовок 1"/>
            <p:cNvSpPr txBox="1">
              <a:spLocks/>
            </p:cNvSpPr>
            <p:nvPr/>
          </p:nvSpPr>
          <p:spPr>
            <a:xfrm>
              <a:off x="9587246" y="1132360"/>
              <a:ext cx="1534176" cy="30798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3" name="Прямая соединительная линия 52"/>
            <p:cNvCxnSpPr/>
            <p:nvPr/>
          </p:nvCxnSpPr>
          <p:spPr>
            <a:xfrm flipV="1">
              <a:off x="9524361" y="1303113"/>
              <a:ext cx="215999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единительная линия 53"/>
            <p:cNvCxnSpPr/>
            <p:nvPr/>
          </p:nvCxnSpPr>
          <p:spPr>
            <a:xfrm flipV="1">
              <a:off x="10076312" y="1303113"/>
              <a:ext cx="215999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Прямая соединительная линия 54"/>
            <p:cNvCxnSpPr/>
            <p:nvPr/>
          </p:nvCxnSpPr>
          <p:spPr>
            <a:xfrm flipV="1">
              <a:off x="10576864" y="1303113"/>
              <a:ext cx="215999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Заголовок 1"/>
          <p:cNvSpPr txBox="1">
            <a:spLocks/>
          </p:cNvSpPr>
          <p:nvPr/>
        </p:nvSpPr>
        <p:spPr>
          <a:xfrm>
            <a:off x="1969548" y="758283"/>
            <a:ext cx="8224778" cy="446672"/>
          </a:xfrm>
          <a:prstGeom prst="rect">
            <a:avLst/>
          </a:prstGeom>
        </p:spPr>
        <p:txBody>
          <a:bodyPr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ядро 1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28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локальный кэш</a:t>
            </a:r>
            <a:r>
              <a:rPr lang="en-US" sz="28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– ядро 2 (</a:t>
            </a:r>
            <a:r>
              <a:rPr lang="ru-RU" sz="28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удаленный кэш</a:t>
            </a:r>
            <a:r>
              <a:rPr lang="en-US" sz="28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– ядро 3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28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удаленный кэш</a:t>
            </a:r>
            <a:r>
              <a:rPr lang="en-US" sz="28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ru-RU" sz="28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6678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e.goncharenko\Desktop\testBench\testbenchdesktopamd\pictures\state_I\l_SWP_I_Athlon_2_X4_640.png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051" y="4132153"/>
            <a:ext cx="4932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e.goncharenko\Desktop\testBench\testbenchdesktopamd\pictures\state_S\l_SWP_S_Athlon_2_X4_640.png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66" y="4126526"/>
            <a:ext cx="4932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e.goncharenko\Desktop\testBench\testbenchdesktopamd\pictures\state_M\l_SWP_M_Athlon_2_X4_640.png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66" y="1181966"/>
            <a:ext cx="4932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e.goncharenko\Desktop\testBench\testbenchdesktopamd\pictures\state_E\l_SWP_E_Athlon_2_X4_640.png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963" y="1181966"/>
            <a:ext cx="4932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6784018" y="1211211"/>
            <a:ext cx="504000" cy="2880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677452" y="3280217"/>
            <a:ext cx="71205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d, </a:t>
            </a:r>
            <a:r>
              <a:rPr lang="ru-RU" sz="1400" dirty="0">
                <a:latin typeface="Calibri" panose="020F0502020204030204" pitchFamily="34" charset="0"/>
              </a:rPr>
              <a:t>байт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670955" y="6226068"/>
            <a:ext cx="71205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d, </a:t>
            </a:r>
            <a:r>
              <a:rPr lang="ru-RU" sz="1400" dirty="0">
                <a:latin typeface="Calibri" panose="020F0502020204030204" pitchFamily="34" charset="0"/>
              </a:rPr>
              <a:t>байт</a:t>
            </a: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090233" y="202344"/>
            <a:ext cx="9987464" cy="39669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Результаты экспериментов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Propus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операция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SWP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8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29</a:t>
            </a:fld>
            <a:endParaRPr lang="ru-RU" dirty="0"/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2724315" y="1130910"/>
            <a:ext cx="1661003" cy="361702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Modified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2230483" y="4025600"/>
            <a:ext cx="2547340" cy="42897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Shared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40213" y="1184835"/>
            <a:ext cx="7012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18109" y="3280726"/>
            <a:ext cx="83336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d, </a:t>
            </a:r>
            <a:r>
              <a:rPr lang="ru-RU" sz="1400" dirty="0">
                <a:latin typeface="Calibri" panose="020F0502020204030204" pitchFamily="34" charset="0"/>
              </a:rPr>
              <a:t>байт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38898" y="4126526"/>
            <a:ext cx="57071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24" name="Заголовок 1"/>
          <p:cNvSpPr txBox="1">
            <a:spLocks/>
          </p:cNvSpPr>
          <p:nvPr/>
        </p:nvSpPr>
        <p:spPr>
          <a:xfrm>
            <a:off x="7763008" y="1069389"/>
            <a:ext cx="1983043" cy="44654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Exclusive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Заголовок 1"/>
          <p:cNvSpPr txBox="1">
            <a:spLocks/>
          </p:cNvSpPr>
          <p:nvPr/>
        </p:nvSpPr>
        <p:spPr>
          <a:xfrm>
            <a:off x="7742800" y="4016808"/>
            <a:ext cx="1986238" cy="3884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Invalid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12251" y="6215149"/>
            <a:ext cx="83336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d, </a:t>
            </a:r>
            <a:r>
              <a:rPr lang="ru-RU" sz="1400" dirty="0">
                <a:latin typeface="Calibri" panose="020F0502020204030204" pitchFamily="34" charset="0"/>
              </a:rPr>
              <a:t>байт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790975" y="4136222"/>
            <a:ext cx="57071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grpSp>
        <p:nvGrpSpPr>
          <p:cNvPr id="22" name="Группа 21"/>
          <p:cNvGrpSpPr/>
          <p:nvPr/>
        </p:nvGrpSpPr>
        <p:grpSpPr>
          <a:xfrm>
            <a:off x="4023987" y="1548581"/>
            <a:ext cx="1295356" cy="315390"/>
            <a:chOff x="9568929" y="1132360"/>
            <a:chExt cx="1641631" cy="307989"/>
          </a:xfrm>
        </p:grpSpPr>
        <p:sp>
          <p:nvSpPr>
            <p:cNvPr id="23" name="Заголовок 1"/>
            <p:cNvSpPr txBox="1">
              <a:spLocks/>
            </p:cNvSpPr>
            <p:nvPr/>
          </p:nvSpPr>
          <p:spPr>
            <a:xfrm>
              <a:off x="9587245" y="1132360"/>
              <a:ext cx="1623315" cy="30798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" name="Прямая соединительная линия 25"/>
            <p:cNvCxnSpPr/>
            <p:nvPr/>
          </p:nvCxnSpPr>
          <p:spPr>
            <a:xfrm flipV="1">
              <a:off x="9568929" y="1303113"/>
              <a:ext cx="215999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/>
            <p:cNvCxnSpPr/>
            <p:nvPr/>
          </p:nvCxnSpPr>
          <p:spPr>
            <a:xfrm flipV="1">
              <a:off x="10076312" y="1303113"/>
              <a:ext cx="215999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/>
            <p:cNvCxnSpPr/>
            <p:nvPr/>
          </p:nvCxnSpPr>
          <p:spPr>
            <a:xfrm flipV="1">
              <a:off x="10554579" y="1303113"/>
              <a:ext cx="215999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Группа 28"/>
          <p:cNvGrpSpPr/>
          <p:nvPr/>
        </p:nvGrpSpPr>
        <p:grpSpPr>
          <a:xfrm>
            <a:off x="4090479" y="4525232"/>
            <a:ext cx="1260188" cy="315390"/>
            <a:chOff x="9524361" y="1132360"/>
            <a:chExt cx="1597061" cy="307989"/>
          </a:xfrm>
        </p:grpSpPr>
        <p:sp>
          <p:nvSpPr>
            <p:cNvPr id="30" name="Заголовок 1"/>
            <p:cNvSpPr txBox="1">
              <a:spLocks/>
            </p:cNvSpPr>
            <p:nvPr/>
          </p:nvSpPr>
          <p:spPr>
            <a:xfrm>
              <a:off x="9587246" y="1132360"/>
              <a:ext cx="1534176" cy="30798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1" name="Прямая соединительная линия 30"/>
            <p:cNvCxnSpPr/>
            <p:nvPr/>
          </p:nvCxnSpPr>
          <p:spPr>
            <a:xfrm flipV="1">
              <a:off x="9524361" y="1303113"/>
              <a:ext cx="215999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/>
            <p:cNvCxnSpPr/>
            <p:nvPr/>
          </p:nvCxnSpPr>
          <p:spPr>
            <a:xfrm flipV="1">
              <a:off x="10076312" y="1303113"/>
              <a:ext cx="215999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/>
            <p:cNvCxnSpPr/>
            <p:nvPr/>
          </p:nvCxnSpPr>
          <p:spPr>
            <a:xfrm flipV="1">
              <a:off x="10576864" y="1303113"/>
              <a:ext cx="215999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Группа 36"/>
          <p:cNvGrpSpPr/>
          <p:nvPr/>
        </p:nvGrpSpPr>
        <p:grpSpPr>
          <a:xfrm>
            <a:off x="9326252" y="1557692"/>
            <a:ext cx="1260188" cy="315390"/>
            <a:chOff x="9524361" y="1132360"/>
            <a:chExt cx="1597061" cy="307989"/>
          </a:xfrm>
        </p:grpSpPr>
        <p:sp>
          <p:nvSpPr>
            <p:cNvPr id="38" name="Заголовок 1"/>
            <p:cNvSpPr txBox="1">
              <a:spLocks/>
            </p:cNvSpPr>
            <p:nvPr/>
          </p:nvSpPr>
          <p:spPr>
            <a:xfrm>
              <a:off x="9587246" y="1132360"/>
              <a:ext cx="1534176" cy="30798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Прямая соединительная линия 38"/>
            <p:cNvCxnSpPr/>
            <p:nvPr/>
          </p:nvCxnSpPr>
          <p:spPr>
            <a:xfrm flipV="1">
              <a:off x="9524361" y="1303113"/>
              <a:ext cx="215999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/>
            <p:cNvCxnSpPr/>
            <p:nvPr/>
          </p:nvCxnSpPr>
          <p:spPr>
            <a:xfrm flipV="1">
              <a:off x="10076312" y="1303113"/>
              <a:ext cx="215999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/>
            <p:cNvCxnSpPr/>
            <p:nvPr/>
          </p:nvCxnSpPr>
          <p:spPr>
            <a:xfrm flipV="1">
              <a:off x="10576864" y="1303113"/>
              <a:ext cx="215999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Группа 44"/>
          <p:cNvGrpSpPr/>
          <p:nvPr/>
        </p:nvGrpSpPr>
        <p:grpSpPr>
          <a:xfrm>
            <a:off x="9322407" y="6089133"/>
            <a:ext cx="1260188" cy="315390"/>
            <a:chOff x="9524361" y="1132360"/>
            <a:chExt cx="1597061" cy="307989"/>
          </a:xfrm>
        </p:grpSpPr>
        <p:sp>
          <p:nvSpPr>
            <p:cNvPr id="46" name="Заголовок 1"/>
            <p:cNvSpPr txBox="1">
              <a:spLocks/>
            </p:cNvSpPr>
            <p:nvPr/>
          </p:nvSpPr>
          <p:spPr>
            <a:xfrm>
              <a:off x="9587246" y="1132360"/>
              <a:ext cx="1534176" cy="30798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7" name="Прямая соединительная линия 46"/>
            <p:cNvCxnSpPr/>
            <p:nvPr/>
          </p:nvCxnSpPr>
          <p:spPr>
            <a:xfrm flipV="1">
              <a:off x="9524361" y="1303113"/>
              <a:ext cx="215999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/>
            <p:cNvCxnSpPr/>
            <p:nvPr/>
          </p:nvCxnSpPr>
          <p:spPr>
            <a:xfrm flipV="1">
              <a:off x="10076312" y="1303113"/>
              <a:ext cx="215999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/>
            <p:cNvCxnSpPr/>
            <p:nvPr/>
          </p:nvCxnSpPr>
          <p:spPr>
            <a:xfrm flipV="1">
              <a:off x="10576864" y="1303113"/>
              <a:ext cx="215999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Заголовок 1"/>
          <p:cNvSpPr txBox="1">
            <a:spLocks/>
          </p:cNvSpPr>
          <p:nvPr/>
        </p:nvSpPr>
        <p:spPr>
          <a:xfrm>
            <a:off x="2463821" y="754011"/>
            <a:ext cx="7249404" cy="446672"/>
          </a:xfrm>
          <a:prstGeom prst="rect">
            <a:avLst/>
          </a:prstGeom>
        </p:spPr>
        <p:txBody>
          <a:bodyPr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ядро 1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локальный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– ядро 2 (удаленный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– ядро 3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удаленный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4117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645684" y="1084739"/>
            <a:ext cx="10798209" cy="5434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 anchorCtr="0"/>
          <a:lstStyle/>
          <a:p>
            <a:pPr marL="457200" indent="-4572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Атомарная операция завершается в один неделимый шаг.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ru-RU" sz="2400" dirty="0" smtClean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Время </a:t>
            </a:r>
            <a:r>
              <a:rPr lang="ru-RU" sz="24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выполнения атомарных операций зависит от:</a:t>
            </a:r>
          </a:p>
          <a:p>
            <a:pPr marL="457200" indent="-4572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Алгоритма функционирования кэш-памяти</a:t>
            </a:r>
          </a:p>
          <a:p>
            <a:pPr marL="457200" indent="-4572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Локальности расположения данных</a:t>
            </a:r>
          </a:p>
          <a:p>
            <a:pPr marL="457200" indent="-4572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Размеров данных </a:t>
            </a:r>
          </a:p>
          <a:p>
            <a:pPr marL="457200" indent="-4572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Архитектуры </a:t>
            </a:r>
            <a:r>
              <a:rPr lang="ru-RU" sz="2400" dirty="0" smtClean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процессора</a:t>
            </a:r>
            <a:endParaRPr lang="ru-RU" sz="24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ru-RU" sz="2400" dirty="0" smtClean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Существующие программы </a:t>
            </a:r>
            <a:r>
              <a:rPr lang="ru-RU" sz="24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для измерения латентности выполнения атомарных операций:       Т</a:t>
            </a:r>
            <a:r>
              <a:rPr lang="ru-RU" sz="2400" dirty="0" smtClean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естовый </a:t>
            </a:r>
            <a:r>
              <a:rPr lang="ru-RU" sz="24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пакет </a:t>
            </a:r>
            <a:r>
              <a:rPr lang="en-US" sz="2400" dirty="0" err="1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BenchIt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457200" lvl="0" indent="-4572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Schweizer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 Н., </a:t>
            </a:r>
            <a:r>
              <a:rPr lang="en-US" sz="2400" dirty="0" err="1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Besta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 М., </a:t>
            </a:r>
            <a:r>
              <a:rPr lang="en-US" sz="2400" dirty="0" err="1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Hoefler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 М. Evaluating the Cost of Atomic Operations on Modern Architectures presented in San Francisco, USA.: 2015. - 179 с. </a:t>
            </a:r>
            <a:endParaRPr lang="ru-RU" sz="24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Molka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D. et al. Detecting memory-boundedness with hardware performance counters //Proceedings of the 8th ACM/SPEC on International Conference on Performance Engineering. – ACM, 2017. – С. 27-38.</a:t>
            </a:r>
            <a:endParaRPr lang="ru-RU" sz="24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endParaRPr lang="ru-RU" sz="2400" dirty="0">
              <a:solidFill>
                <a:schemeClr val="tx1"/>
              </a:solidFill>
            </a:endParaRPr>
          </a:p>
          <a:p>
            <a:pPr algn="just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endParaRPr lang="ru-RU" sz="20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7" name="Группа 6"/>
          <p:cNvGrpSpPr/>
          <p:nvPr/>
        </p:nvGrpSpPr>
        <p:grpSpPr>
          <a:xfrm>
            <a:off x="7611884" y="1774147"/>
            <a:ext cx="3743705" cy="1867911"/>
            <a:chOff x="7645750" y="3252999"/>
            <a:chExt cx="3743705" cy="1867911"/>
          </a:xfrm>
        </p:grpSpPr>
        <p:grpSp>
          <p:nvGrpSpPr>
            <p:cNvPr id="5" name="Группа 4"/>
            <p:cNvGrpSpPr/>
            <p:nvPr/>
          </p:nvGrpSpPr>
          <p:grpSpPr>
            <a:xfrm>
              <a:off x="7645750" y="3596042"/>
              <a:ext cx="3743705" cy="1524868"/>
              <a:chOff x="7846945" y="1671761"/>
              <a:chExt cx="3743705" cy="1524868"/>
            </a:xfrm>
          </p:grpSpPr>
          <p:pic>
            <p:nvPicPr>
              <p:cNvPr id="4" name="Рисунок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46945" y="1671761"/>
                <a:ext cx="3743705" cy="1524868"/>
              </a:xfrm>
              <a:prstGeom prst="rect">
                <a:avLst/>
              </a:prstGeom>
            </p:spPr>
          </p:pic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xmlns="" id="{FF56ECB5-D8B1-4696-885B-577BFE36214F}"/>
                  </a:ext>
                </a:extLst>
              </p:cNvPr>
              <p:cNvSpPr/>
              <p:nvPr/>
            </p:nvSpPr>
            <p:spPr>
              <a:xfrm>
                <a:off x="8652473" y="2722677"/>
                <a:ext cx="2354193" cy="421982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r>
                  <a:rPr lang="ru-RU" sz="2000" b="1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Линеаризация</a:t>
                </a:r>
              </a:p>
            </p:txBody>
          </p:sp>
        </p:grp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xmlns="" id="{FF56ECB5-D8B1-4696-885B-577BFE36214F}"/>
                </a:ext>
              </a:extLst>
            </p:cNvPr>
            <p:cNvSpPr/>
            <p:nvPr/>
          </p:nvSpPr>
          <p:spPr>
            <a:xfrm>
              <a:off x="8295353" y="3252999"/>
              <a:ext cx="2354193" cy="421982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r>
                <a:rPr lang="ru-RU" sz="20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Атомарные операции</a:t>
              </a:r>
            </a:p>
          </p:txBody>
        </p:sp>
      </p:grpSp>
      <p:sp>
        <p:nvSpPr>
          <p:cNvPr id="10" name="Заголовок 1"/>
          <p:cNvSpPr txBox="1">
            <a:spLocks/>
          </p:cNvSpPr>
          <p:nvPr/>
        </p:nvSpPr>
        <p:spPr>
          <a:xfrm>
            <a:off x="3" y="370142"/>
            <a:ext cx="12192000" cy="44982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Атомарные операции</a:t>
            </a:r>
            <a:endParaRPr lang="en-US" sz="24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CB0C40-5EA9-4360-8620-CC357F913961}" type="slidenum">
              <a:rPr lang="ru-RU" smtClean="0">
                <a:solidFill>
                  <a:schemeClr val="tx1"/>
                </a:solidFill>
              </a:rPr>
              <a:pPr>
                <a:defRPr/>
              </a:pPr>
              <a:t>3</a:t>
            </a:fld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6939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8" name="Picture 12" descr="C:\Users\e.goncharenko\Desktop\testBench\testbenchdesktopamd\pictures\state_S\l_unCAS_S_Athlon_2_X4_640.png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458" y="4122336"/>
            <a:ext cx="3924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C:\Users\e.goncharenko\Desktop\testBench\testbenchdesktopamd\pictures\state_S\l_FAA_S_Athlon_2_X4_640.png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467" y="4113718"/>
            <a:ext cx="3924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C:\Users\e.goncharenko\Desktop\testBench\testbenchdesktopamd\pictures\state_S\l_store_S_Athlon_2_X4_640.png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727" y="1180973"/>
            <a:ext cx="3924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:\Users\e.goncharenko\Desktop\testBench\testbenchdesktopamd\pictures\state_S\l_load_S_Athlon_2_X4_640.png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0" y="1183140"/>
            <a:ext cx="3924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e.goncharenko\Desktop\testBench\testbenchdesktopamd\pictures\state_O\l_CAS_O_Athlon_2_X4_640.png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115" y="1184835"/>
            <a:ext cx="3924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4633399" y="1185810"/>
            <a:ext cx="7598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572367" y="6198578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090233" y="204108"/>
            <a:ext cx="9987464" cy="39669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Результаты экспериментов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Propus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состояние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Shared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8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30</a:t>
            </a:fld>
            <a:endParaRPr lang="ru-RU" dirty="0"/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460576" y="1143862"/>
            <a:ext cx="1328177" cy="361702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load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8772" y="1184835"/>
            <a:ext cx="56075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24" name="Заголовок 1"/>
          <p:cNvSpPr txBox="1">
            <a:spLocks/>
          </p:cNvSpPr>
          <p:nvPr/>
        </p:nvSpPr>
        <p:spPr>
          <a:xfrm>
            <a:off x="5474763" y="1133143"/>
            <a:ext cx="1585688" cy="44654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store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Заголовок 1"/>
          <p:cNvSpPr txBox="1">
            <a:spLocks/>
          </p:cNvSpPr>
          <p:nvPr/>
        </p:nvSpPr>
        <p:spPr>
          <a:xfrm>
            <a:off x="5285214" y="3994831"/>
            <a:ext cx="1986238" cy="3884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FAA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631889" y="4118230"/>
            <a:ext cx="74439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26" name="Заголовок 1"/>
          <p:cNvSpPr txBox="1">
            <a:spLocks/>
          </p:cNvSpPr>
          <p:nvPr/>
        </p:nvSpPr>
        <p:spPr>
          <a:xfrm>
            <a:off x="9543514" y="1135625"/>
            <a:ext cx="1180815" cy="42897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CAS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Заголовок 1"/>
          <p:cNvSpPr txBox="1">
            <a:spLocks/>
          </p:cNvSpPr>
          <p:nvPr/>
        </p:nvSpPr>
        <p:spPr>
          <a:xfrm>
            <a:off x="9538340" y="3974569"/>
            <a:ext cx="1180815" cy="42897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unCAS</a:t>
            </a:r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87956" y="1170825"/>
            <a:ext cx="7598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485536" y="4113718"/>
            <a:ext cx="7598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591066" y="3278811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727275" y="6206556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724941" y="3278812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635752" y="3278813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grpSp>
        <p:nvGrpSpPr>
          <p:cNvPr id="34" name="Группа 33"/>
          <p:cNvGrpSpPr/>
          <p:nvPr/>
        </p:nvGrpSpPr>
        <p:grpSpPr>
          <a:xfrm>
            <a:off x="2301252" y="2832240"/>
            <a:ext cx="1295356" cy="315390"/>
            <a:chOff x="9568929" y="1132360"/>
            <a:chExt cx="1641631" cy="307989"/>
          </a:xfrm>
        </p:grpSpPr>
        <p:sp>
          <p:nvSpPr>
            <p:cNvPr id="38" name="Заголовок 1"/>
            <p:cNvSpPr txBox="1">
              <a:spLocks/>
            </p:cNvSpPr>
            <p:nvPr/>
          </p:nvSpPr>
          <p:spPr>
            <a:xfrm>
              <a:off x="9587245" y="1132360"/>
              <a:ext cx="1623315" cy="30798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Прямая соединительная линия 38"/>
            <p:cNvCxnSpPr/>
            <p:nvPr/>
          </p:nvCxnSpPr>
          <p:spPr>
            <a:xfrm flipV="1">
              <a:off x="9568929" y="1303113"/>
              <a:ext cx="215999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/>
            <p:cNvCxnSpPr/>
            <p:nvPr/>
          </p:nvCxnSpPr>
          <p:spPr>
            <a:xfrm flipV="1">
              <a:off x="10076312" y="1303113"/>
              <a:ext cx="215999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/>
            <p:cNvCxnSpPr/>
            <p:nvPr/>
          </p:nvCxnSpPr>
          <p:spPr>
            <a:xfrm flipV="1">
              <a:off x="10554579" y="1303113"/>
              <a:ext cx="215999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Группа 42"/>
          <p:cNvGrpSpPr/>
          <p:nvPr/>
        </p:nvGrpSpPr>
        <p:grpSpPr>
          <a:xfrm>
            <a:off x="6403981" y="1540440"/>
            <a:ext cx="1260188" cy="315390"/>
            <a:chOff x="9524361" y="1132360"/>
            <a:chExt cx="1597061" cy="307989"/>
          </a:xfrm>
        </p:grpSpPr>
        <p:sp>
          <p:nvSpPr>
            <p:cNvPr id="45" name="Заголовок 1"/>
            <p:cNvSpPr txBox="1">
              <a:spLocks/>
            </p:cNvSpPr>
            <p:nvPr/>
          </p:nvSpPr>
          <p:spPr>
            <a:xfrm>
              <a:off x="9587246" y="1132360"/>
              <a:ext cx="1534176" cy="30798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6" name="Прямая соединительная линия 45"/>
            <p:cNvCxnSpPr/>
            <p:nvPr/>
          </p:nvCxnSpPr>
          <p:spPr>
            <a:xfrm flipV="1">
              <a:off x="9524361" y="1303113"/>
              <a:ext cx="215999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/>
            <p:cNvCxnSpPr/>
            <p:nvPr/>
          </p:nvCxnSpPr>
          <p:spPr>
            <a:xfrm flipV="1">
              <a:off x="10076312" y="1303113"/>
              <a:ext cx="215999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/>
            <p:cNvCxnSpPr/>
            <p:nvPr/>
          </p:nvCxnSpPr>
          <p:spPr>
            <a:xfrm flipV="1">
              <a:off x="10576864" y="1303113"/>
              <a:ext cx="215999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Группа 48"/>
          <p:cNvGrpSpPr/>
          <p:nvPr/>
        </p:nvGrpSpPr>
        <p:grpSpPr>
          <a:xfrm>
            <a:off x="10268219" y="1544515"/>
            <a:ext cx="1260188" cy="315390"/>
            <a:chOff x="9524361" y="1132360"/>
            <a:chExt cx="1597061" cy="307989"/>
          </a:xfrm>
        </p:grpSpPr>
        <p:sp>
          <p:nvSpPr>
            <p:cNvPr id="50" name="Заголовок 1"/>
            <p:cNvSpPr txBox="1">
              <a:spLocks/>
            </p:cNvSpPr>
            <p:nvPr/>
          </p:nvSpPr>
          <p:spPr>
            <a:xfrm>
              <a:off x="9587246" y="1132360"/>
              <a:ext cx="1534176" cy="30798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1" name="Прямая соединительная линия 50"/>
            <p:cNvCxnSpPr/>
            <p:nvPr/>
          </p:nvCxnSpPr>
          <p:spPr>
            <a:xfrm flipV="1">
              <a:off x="9524361" y="1303113"/>
              <a:ext cx="215999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единительная линия 51"/>
            <p:cNvCxnSpPr/>
            <p:nvPr/>
          </p:nvCxnSpPr>
          <p:spPr>
            <a:xfrm flipV="1">
              <a:off x="10076312" y="1303113"/>
              <a:ext cx="215999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единительная линия 52"/>
            <p:cNvCxnSpPr/>
            <p:nvPr/>
          </p:nvCxnSpPr>
          <p:spPr>
            <a:xfrm flipV="1">
              <a:off x="10576864" y="1303113"/>
              <a:ext cx="215999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Группа 53"/>
          <p:cNvGrpSpPr/>
          <p:nvPr/>
        </p:nvGrpSpPr>
        <p:grpSpPr>
          <a:xfrm>
            <a:off x="2301220" y="4493559"/>
            <a:ext cx="1260188" cy="315390"/>
            <a:chOff x="9524361" y="1132360"/>
            <a:chExt cx="1597061" cy="307989"/>
          </a:xfrm>
        </p:grpSpPr>
        <p:sp>
          <p:nvSpPr>
            <p:cNvPr id="55" name="Заголовок 1"/>
            <p:cNvSpPr txBox="1">
              <a:spLocks/>
            </p:cNvSpPr>
            <p:nvPr/>
          </p:nvSpPr>
          <p:spPr>
            <a:xfrm>
              <a:off x="9587246" y="1132360"/>
              <a:ext cx="1534176" cy="30798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6" name="Прямая соединительная линия 55"/>
            <p:cNvCxnSpPr/>
            <p:nvPr/>
          </p:nvCxnSpPr>
          <p:spPr>
            <a:xfrm flipV="1">
              <a:off x="9524361" y="1303113"/>
              <a:ext cx="215999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56"/>
            <p:cNvCxnSpPr/>
            <p:nvPr/>
          </p:nvCxnSpPr>
          <p:spPr>
            <a:xfrm flipV="1">
              <a:off x="10076312" y="1303113"/>
              <a:ext cx="215999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/>
            <p:cNvCxnSpPr/>
            <p:nvPr/>
          </p:nvCxnSpPr>
          <p:spPr>
            <a:xfrm flipV="1">
              <a:off x="10576864" y="1303113"/>
              <a:ext cx="215999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Группа 2"/>
          <p:cNvGrpSpPr/>
          <p:nvPr/>
        </p:nvGrpSpPr>
        <p:grpSpPr>
          <a:xfrm>
            <a:off x="30166" y="4117001"/>
            <a:ext cx="3924000" cy="2748628"/>
            <a:chOff x="30166" y="4117001"/>
            <a:chExt cx="3924000" cy="2748628"/>
          </a:xfrm>
        </p:grpSpPr>
        <p:pic>
          <p:nvPicPr>
            <p:cNvPr id="4106" name="Picture 10" descr="C:\Users\e.goncharenko\Desktop\testBench\testbenchdesktopamd\pictures\state_S\l_SWP_S_Athlon_2_X4_640.png"/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66" y="4129629"/>
              <a:ext cx="3924000" cy="273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497457" y="4117001"/>
              <a:ext cx="70480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Calibri" panose="020F0502020204030204" pitchFamily="34" charset="0"/>
                </a:rPr>
                <a:t>l</a:t>
              </a:r>
              <a:r>
                <a:rPr lang="en-US" sz="1400" dirty="0">
                  <a:latin typeface="Calibri" panose="020F0502020204030204" pitchFamily="34" charset="0"/>
                </a:rPr>
                <a:t>, </a:t>
              </a:r>
              <a:r>
                <a:rPr lang="ru-RU" sz="1400" dirty="0" err="1">
                  <a:latin typeface="Calibri" panose="020F0502020204030204" pitchFamily="34" charset="0"/>
                </a:rPr>
                <a:t>нс</a:t>
              </a:r>
              <a:endParaRPr lang="ru-RU" sz="1400" dirty="0">
                <a:latin typeface="Calibri" panose="020F050202020403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634191" y="6213566"/>
              <a:ext cx="27764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latin typeface="Calibri" panose="020F0502020204030204" pitchFamily="34" charset="0"/>
                </a:rPr>
                <a:t>d</a:t>
              </a:r>
              <a:endParaRPr lang="ru-RU" sz="1400" dirty="0">
                <a:latin typeface="Calibri" panose="020F0502020204030204" pitchFamily="34" charset="0"/>
              </a:endParaRPr>
            </a:p>
          </p:txBody>
        </p:sp>
        <p:grpSp>
          <p:nvGrpSpPr>
            <p:cNvPr id="59" name="Группа 58"/>
            <p:cNvGrpSpPr/>
            <p:nvPr/>
          </p:nvGrpSpPr>
          <p:grpSpPr>
            <a:xfrm>
              <a:off x="2274844" y="4493559"/>
              <a:ext cx="1260188" cy="315390"/>
              <a:chOff x="9524361" y="1132360"/>
              <a:chExt cx="1597061" cy="307989"/>
            </a:xfrm>
          </p:grpSpPr>
          <p:sp>
            <p:nvSpPr>
              <p:cNvPr id="60" name="Заголовок 1"/>
              <p:cNvSpPr txBox="1">
                <a:spLocks/>
              </p:cNvSpPr>
              <p:nvPr/>
            </p:nvSpPr>
            <p:spPr>
              <a:xfrm>
                <a:off x="9587246" y="1132360"/>
                <a:ext cx="1534176" cy="30798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1800" b="1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c</a:t>
                </a:r>
                <a:r>
                  <a:rPr lang="en-US" sz="1600" b="1" baseline="-250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0         </a:t>
                </a:r>
                <a:r>
                  <a:rPr lang="en-US" sz="1600" b="1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c</a:t>
                </a:r>
                <a:r>
                  <a:rPr lang="en-US" sz="1600" b="1" baseline="-250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1        </a:t>
                </a:r>
                <a:r>
                  <a:rPr lang="en-US" sz="1600" b="1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c</a:t>
                </a:r>
                <a:r>
                  <a:rPr lang="en-US" sz="1600" b="1" baseline="-250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2   </a:t>
                </a:r>
                <a:endPara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1" name="Прямая соединительная линия 60"/>
              <p:cNvCxnSpPr/>
              <p:nvPr/>
            </p:nvCxnSpPr>
            <p:spPr>
              <a:xfrm flipV="1">
                <a:off x="9524361" y="1303113"/>
                <a:ext cx="215999" cy="0"/>
              </a:xfrm>
              <a:prstGeom prst="line">
                <a:avLst/>
              </a:prstGeom>
              <a:ln w="444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Прямая соединительная линия 61"/>
              <p:cNvCxnSpPr/>
              <p:nvPr/>
            </p:nvCxnSpPr>
            <p:spPr>
              <a:xfrm flipV="1">
                <a:off x="10076312" y="1303113"/>
                <a:ext cx="215999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Прямая соединительная линия 62"/>
              <p:cNvCxnSpPr/>
              <p:nvPr/>
            </p:nvCxnSpPr>
            <p:spPr>
              <a:xfrm flipV="1">
                <a:off x="10576864" y="1303113"/>
                <a:ext cx="215999" cy="0"/>
              </a:xfrm>
              <a:prstGeom prst="line">
                <a:avLst/>
              </a:prstGeom>
              <a:ln w="444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4" name="Группа 63"/>
          <p:cNvGrpSpPr/>
          <p:nvPr/>
        </p:nvGrpSpPr>
        <p:grpSpPr>
          <a:xfrm>
            <a:off x="6403981" y="4475552"/>
            <a:ext cx="1260188" cy="315390"/>
            <a:chOff x="9524361" y="1132360"/>
            <a:chExt cx="1597061" cy="307989"/>
          </a:xfrm>
        </p:grpSpPr>
        <p:sp>
          <p:nvSpPr>
            <p:cNvPr id="65" name="Заголовок 1"/>
            <p:cNvSpPr txBox="1">
              <a:spLocks/>
            </p:cNvSpPr>
            <p:nvPr/>
          </p:nvSpPr>
          <p:spPr>
            <a:xfrm>
              <a:off x="9587246" y="1132360"/>
              <a:ext cx="1534176" cy="30798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6" name="Прямая соединительная линия 65"/>
            <p:cNvCxnSpPr/>
            <p:nvPr/>
          </p:nvCxnSpPr>
          <p:spPr>
            <a:xfrm flipV="1">
              <a:off x="9524361" y="1303113"/>
              <a:ext cx="215999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Прямая соединительная линия 66"/>
            <p:cNvCxnSpPr/>
            <p:nvPr/>
          </p:nvCxnSpPr>
          <p:spPr>
            <a:xfrm flipV="1">
              <a:off x="10076312" y="1303113"/>
              <a:ext cx="215999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Прямая соединительная линия 67"/>
            <p:cNvCxnSpPr/>
            <p:nvPr/>
          </p:nvCxnSpPr>
          <p:spPr>
            <a:xfrm flipV="1">
              <a:off x="10576864" y="1303113"/>
              <a:ext cx="215999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Группа 68"/>
          <p:cNvGrpSpPr/>
          <p:nvPr/>
        </p:nvGrpSpPr>
        <p:grpSpPr>
          <a:xfrm>
            <a:off x="10273879" y="5592599"/>
            <a:ext cx="1260188" cy="315390"/>
            <a:chOff x="9524361" y="1132360"/>
            <a:chExt cx="1597061" cy="307989"/>
          </a:xfrm>
        </p:grpSpPr>
        <p:sp>
          <p:nvSpPr>
            <p:cNvPr id="70" name="Заголовок 1"/>
            <p:cNvSpPr txBox="1">
              <a:spLocks/>
            </p:cNvSpPr>
            <p:nvPr/>
          </p:nvSpPr>
          <p:spPr>
            <a:xfrm>
              <a:off x="9587246" y="1132360"/>
              <a:ext cx="1534176" cy="30798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1" name="Прямая соединительная линия 70"/>
            <p:cNvCxnSpPr/>
            <p:nvPr/>
          </p:nvCxnSpPr>
          <p:spPr>
            <a:xfrm flipV="1">
              <a:off x="9524361" y="1303113"/>
              <a:ext cx="215999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Прямая соединительная линия 71"/>
            <p:cNvCxnSpPr/>
            <p:nvPr/>
          </p:nvCxnSpPr>
          <p:spPr>
            <a:xfrm flipV="1">
              <a:off x="10076312" y="1303113"/>
              <a:ext cx="215999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Прямая соединительная линия 72"/>
            <p:cNvCxnSpPr/>
            <p:nvPr/>
          </p:nvCxnSpPr>
          <p:spPr>
            <a:xfrm flipV="1">
              <a:off x="10576864" y="1303113"/>
              <a:ext cx="215999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Заголовок 1"/>
          <p:cNvSpPr txBox="1">
            <a:spLocks/>
          </p:cNvSpPr>
          <p:nvPr/>
        </p:nvSpPr>
        <p:spPr>
          <a:xfrm>
            <a:off x="2463820" y="754011"/>
            <a:ext cx="7249404" cy="446672"/>
          </a:xfrm>
          <a:prstGeom prst="rect">
            <a:avLst/>
          </a:prstGeom>
        </p:spPr>
        <p:txBody>
          <a:bodyPr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ядро 1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локальный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– ядро 2 (удаленный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– ядро 3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удаленный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550967" y="4003623"/>
            <a:ext cx="1180815" cy="42897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SWP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2744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/>
          <p:cNvSpPr txBox="1">
            <a:spLocks/>
          </p:cNvSpPr>
          <p:nvPr/>
        </p:nvSpPr>
        <p:spPr>
          <a:xfrm>
            <a:off x="12037" y="317233"/>
            <a:ext cx="12192000" cy="612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Результаты латентности из экспериментов </a:t>
            </a:r>
            <a:r>
              <a:rPr lang="en-US" sz="2400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Westmere</a:t>
            </a:r>
            <a:r>
              <a:rPr lang="en-US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-EP, </a:t>
            </a:r>
            <a:r>
              <a:rPr lang="ru-RU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 операция </a:t>
            </a:r>
            <a:r>
              <a:rPr lang="en-US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SWP </a:t>
            </a:r>
            <a:r>
              <a:rPr lang="ru-RU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4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027294" y="4365683"/>
            <a:ext cx="10148711" cy="37563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                                - минимальная латентность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нс</a:t>
            </a:r>
            <a:r>
              <a:rPr lang="ru-RU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            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ru-RU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          </a:t>
            </a:r>
            <a:r>
              <a:rPr lang="ru-RU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- максимальная латентность, </a:t>
            </a:r>
            <a:r>
              <a:rPr lang="ru-RU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нс</a:t>
            </a: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470812"/>
              </p:ext>
            </p:extLst>
          </p:nvPr>
        </p:nvGraphicFramePr>
        <p:xfrm>
          <a:off x="365759" y="887051"/>
          <a:ext cx="11484864" cy="32399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384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443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25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975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4547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8901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5097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81686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81268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895992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266428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865632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829056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890015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</a:tblGrid>
              <a:tr h="511769">
                <a:tc rowSpan="2">
                  <a:txBody>
                    <a:bodyPr/>
                    <a:lstStyle/>
                    <a:p>
                      <a:pPr algn="ctr" fontAlgn="ctr"/>
                      <a:endParaRPr lang="ru-RU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2000" b="1" i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000" b="1" u="none" strike="noStrike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b="1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1" i="1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000" b="1" u="none" strike="noStrike" kern="1200" baseline="-250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2000" b="1" i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000" b="1" u="none" strike="noStrike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000" b="1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1769">
                <a:tc vMerge="1">
                  <a:txBody>
                    <a:bodyPr/>
                    <a:lstStyle/>
                    <a:p>
                      <a:pPr algn="ctr" fontAlgn="ctr"/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L1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L2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L3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RAM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L1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L2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L3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RAM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L1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L2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L3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RAM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41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1,89</a:t>
                      </a: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1,89</a:t>
                      </a: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1,89</a:t>
                      </a: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1,89-1,91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1,92-1,95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1,95-1,97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1,97-1,93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1,93-1,94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1,92-1,95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1,95-1,97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1,97-1,93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1,93-1,94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541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I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1,93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1,91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1,91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1,9</a:t>
                      </a:r>
                      <a:r>
                        <a:rPr lang="en-US" sz="14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I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1,94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1,94-1,96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1,96-1,93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1,93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I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1,94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1,94-1,96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1,96-1,93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1,93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41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1,94-1,89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1,89-1,94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1,94-1,95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1,93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1,94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1,94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1,94-1,9</a:t>
                      </a:r>
                      <a:r>
                        <a:rPr lang="en-US" sz="14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1,93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1,94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1,94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1,94-1,9</a:t>
                      </a:r>
                      <a:r>
                        <a:rPr lang="en-US" sz="14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1,93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541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2,01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2,01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2,01-2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2,00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2,02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2,07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2,07-2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2,00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2,02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2,07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2,07-2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2,00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31</a:t>
            </a:fld>
            <a:endParaRPr lang="ru-RU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2302181" y="4322491"/>
            <a:ext cx="452310" cy="44140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6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7337785" y="4325812"/>
            <a:ext cx="451549" cy="4493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6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1349773" y="4902956"/>
            <a:ext cx="10148711" cy="176877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800" b="1" dirty="0">
                <a:latin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ru-RU" sz="1800" b="1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latin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ru-RU" sz="1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ru-RU" sz="1800" b="1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latin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ru-RU" sz="1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ru-RU" sz="18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– ядра 1, 2, 3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E, I, M, S 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ru-RU" sz="1800" dirty="0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состояния кэш-линий</a:t>
            </a:r>
            <a:endParaRPr lang="ru-RU" sz="18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800" b="1" dirty="0">
                <a:latin typeface="Calibri" panose="020F0502020204030204" pitchFamily="34" charset="0"/>
                <a:cs typeface="Times New Roman" panose="02020603050405020304" pitchFamily="18" charset="0"/>
              </a:rPr>
              <a:t>RAM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ru-RU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размер данных превышает размеры кэш-памяти			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latin typeface="Calibri" panose="020F0502020204030204" pitchFamily="34" charset="0"/>
                <a:cs typeface="Times New Roman" panose="02020603050405020304" pitchFamily="18" charset="0"/>
              </a:rPr>
              <a:t>L1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800" b="1" dirty="0">
                <a:latin typeface="Calibri" panose="020F0502020204030204" pitchFamily="34" charset="0"/>
                <a:cs typeface="Times New Roman" panose="02020603050405020304" pitchFamily="18" charset="0"/>
              </a:rPr>
              <a:t> L2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latin typeface="Calibri" panose="020F0502020204030204" pitchFamily="34" charset="0"/>
                <a:cs typeface="Times New Roman" panose="02020603050405020304" pitchFamily="18" charset="0"/>
              </a:rPr>
              <a:t>L3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ru-RU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размер данных не превышает размер кэш-памяти первого, второго, третьего уровня</a:t>
            </a:r>
          </a:p>
          <a:p>
            <a:pPr>
              <a:lnSpc>
                <a:spcPct val="150000"/>
              </a:lnSpc>
            </a:pPr>
            <a:endParaRPr lang="en-US" sz="1800" baseline="-25000" dirty="0">
              <a:solidFill>
                <a:srgbClr val="00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b="1" baseline="-25000" dirty="0">
              <a:solidFill>
                <a:srgbClr val="00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b="1" baseline="-25000" dirty="0">
              <a:solidFill>
                <a:srgbClr val="00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1154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/>
          <p:cNvSpPr txBox="1">
            <a:spLocks/>
          </p:cNvSpPr>
          <p:nvPr/>
        </p:nvSpPr>
        <p:spPr>
          <a:xfrm>
            <a:off x="12037" y="348072"/>
            <a:ext cx="12192000" cy="612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Субоптимальные</a:t>
            </a:r>
            <a:r>
              <a:rPr lang="ru-RU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 параметры для атомарных операций </a:t>
            </a:r>
            <a:r>
              <a:rPr lang="en-US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400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Westmere</a:t>
            </a:r>
            <a:r>
              <a:rPr lang="en-US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-EP) </a:t>
            </a:r>
            <a:r>
              <a:rPr lang="ru-RU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4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272908"/>
              </p:ext>
            </p:extLst>
          </p:nvPr>
        </p:nvGraphicFramePr>
        <p:xfrm>
          <a:off x="1625604" y="1001510"/>
          <a:ext cx="8952083" cy="39136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08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46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3695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7080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4882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37505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4497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18853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Операция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Рекомендации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8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Общий</a:t>
                      </a:r>
                      <a:r>
                        <a:rPr lang="ru-RU" sz="2000" b="1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уровень памяти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l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2000" b="1" dirty="0" err="1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нс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2000" b="1" baseline="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Мбайт/сек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26452"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Состояние </a:t>
                      </a:r>
                      <a:endParaRPr lang="en-US" sz="20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кэш-линий</a:t>
                      </a:r>
                      <a:endParaRPr lang="ru-RU" sz="20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000" b="1" i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1" i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Размер</a:t>
                      </a:r>
                      <a:r>
                        <a:rPr lang="ru-RU" sz="2000" b="1" i="0" baseline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 данных</a:t>
                      </a:r>
                      <a:endParaRPr lang="ru-RU" sz="2000" b="1" i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2000" b="1" i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Ядро</a:t>
                      </a:r>
                      <a:endParaRPr lang="ru-RU" sz="20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50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Load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Exclusive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L2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ru-RU" sz="20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, c</a:t>
                      </a:r>
                      <a:r>
                        <a:rPr lang="ru-RU" sz="20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, c</a:t>
                      </a:r>
                      <a:r>
                        <a:rPr lang="ru-RU" sz="20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2000" b="1" baseline="-25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L3</a:t>
                      </a:r>
                      <a:endParaRPr lang="ru-RU" sz="2000" b="1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1,1 – 1,15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823 - 866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FAA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Invalid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L1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ru-RU" sz="20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, c</a:t>
                      </a:r>
                      <a:r>
                        <a:rPr lang="ru-RU" sz="20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, c</a:t>
                      </a:r>
                      <a:r>
                        <a:rPr lang="ru-RU" sz="20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2000" b="1" baseline="-25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L3</a:t>
                      </a:r>
                      <a:endParaRPr lang="ru-RU" sz="2000" b="1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1,89 </a:t>
                      </a: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– 1,91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490</a:t>
                      </a: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- 499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026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SWP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Invalid, Modified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RAM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ru-RU" sz="20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, c</a:t>
                      </a:r>
                      <a:r>
                        <a:rPr lang="ru-RU" sz="20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, c</a:t>
                      </a:r>
                      <a:r>
                        <a:rPr lang="ru-RU" sz="20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2000" b="1" baseline="-25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L3</a:t>
                      </a:r>
                      <a:endParaRPr lang="ru-RU" sz="2000" b="1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1,93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493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5207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 err="1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unCAS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Exclusive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L1, L2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ru-RU" sz="20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, c</a:t>
                      </a:r>
                      <a:r>
                        <a:rPr lang="ru-RU" sz="20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, c</a:t>
                      </a:r>
                      <a:r>
                        <a:rPr lang="ru-RU" sz="20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2000" b="1" baseline="-25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L3</a:t>
                      </a:r>
                      <a:endParaRPr lang="ru-RU" sz="2000" b="1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2,55 – 2,59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367 - 372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339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Store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Modified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RAM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ru-RU" sz="20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, c</a:t>
                      </a:r>
                      <a:r>
                        <a:rPr lang="ru-RU" sz="20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, c</a:t>
                      </a:r>
                      <a:r>
                        <a:rPr lang="ru-RU" sz="20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2000" b="1" baseline="-25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L3</a:t>
                      </a:r>
                      <a:endParaRPr lang="ru-RU" sz="2000" b="1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4,1 </a:t>
                      </a: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– 4,21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226</a:t>
                      </a: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- 230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4958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CAS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Invalid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L2, L3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ru-RU" sz="20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, c</a:t>
                      </a:r>
                      <a:r>
                        <a:rPr lang="ru-RU" sz="20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, c</a:t>
                      </a:r>
                      <a:r>
                        <a:rPr lang="ru-RU" sz="20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2000" b="1" baseline="-25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L3</a:t>
                      </a:r>
                      <a:endParaRPr lang="ru-RU" sz="2000" b="1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4,9 – 19,3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49 - 194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32</a:t>
            </a:fld>
            <a:endParaRPr lang="ru-RU" dirty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936232" y="5311925"/>
            <a:ext cx="11537993" cy="135981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L1, L2, L3 </a:t>
            </a: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размер данных не превышает размер кэш-памяти первого</a:t>
            </a: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второго, третьего уровня</a:t>
            </a:r>
            <a:endParaRPr 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RAM </a:t>
            </a: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размер данных превышает размер кэш-памяти</a:t>
            </a:r>
          </a:p>
          <a:p>
            <a:pPr algn="ctr"/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2279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/>
          <p:cNvSpPr txBox="1">
            <a:spLocks/>
          </p:cNvSpPr>
          <p:nvPr/>
        </p:nvSpPr>
        <p:spPr>
          <a:xfrm>
            <a:off x="-5547" y="391817"/>
            <a:ext cx="12192000" cy="612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Отношения максимальной и минимальной пропускной способности</a:t>
            </a:r>
            <a:endParaRPr lang="en-US" sz="24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606509"/>
              </p:ext>
            </p:extLst>
          </p:nvPr>
        </p:nvGraphicFramePr>
        <p:xfrm>
          <a:off x="1589569" y="1039331"/>
          <a:ext cx="8999999" cy="39135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8292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5426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5426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5426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5426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154310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Операция</a:t>
                      </a:r>
                      <a:endParaRPr lang="ru-RU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i="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Trinity</a:t>
                      </a:r>
                      <a:endParaRPr lang="en-US" sz="2400" b="1" i="0" baseline="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1" baseline="0" dirty="0" err="1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="1" baseline="-25000" dirty="0" err="1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max</a:t>
                      </a:r>
                      <a:r>
                        <a:rPr lang="ru-RU" sz="24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lang="en-US" sz="2400" b="1" i="1" dirty="0" err="1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="1" baseline="-25000" dirty="0" err="1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min</a:t>
                      </a:r>
                      <a:endParaRPr lang="ru-RU" sz="2400" b="1" baseline="-25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i="0" dirty="0" err="1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Propus</a:t>
                      </a:r>
                      <a:endParaRPr lang="en-US" sz="2400" b="1" i="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i="1" dirty="0" err="1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="1" baseline="-25000" dirty="0" err="1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max</a:t>
                      </a:r>
                      <a:r>
                        <a:rPr lang="en-US" sz="24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24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lang="en-US" sz="2400" b="1" i="1" dirty="0" err="1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="1" baseline="-25000" dirty="0" err="1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min</a:t>
                      </a:r>
                      <a:endParaRPr lang="ru-RU" sz="2400" b="1" baseline="-25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i="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Nehalem-EP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i="1" baseline="0" dirty="0" err="1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="1" baseline="-25000" dirty="0" err="1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max</a:t>
                      </a:r>
                      <a:r>
                        <a:rPr lang="ru-RU" sz="24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lang="en-US" sz="2400" b="1" i="1" dirty="0" err="1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="1" baseline="-25000" dirty="0" err="1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min</a:t>
                      </a:r>
                      <a:endParaRPr lang="ru-RU" sz="2400" b="1" baseline="-25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i="0" dirty="0" err="1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Westmere</a:t>
                      </a:r>
                      <a:r>
                        <a:rPr lang="en-US" sz="2400" b="1" i="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-EP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i="1" dirty="0" err="1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="1" baseline="-25000" dirty="0" err="1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max</a:t>
                      </a:r>
                      <a:r>
                        <a:rPr lang="en-US" sz="24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24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lang="en-US" sz="2400" b="1" i="1" dirty="0" err="1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="1" baseline="-25000" dirty="0" err="1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min</a:t>
                      </a:r>
                      <a:endParaRPr lang="ru-RU" sz="2400" b="1" baseline="-25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28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Load</a:t>
                      </a:r>
                      <a:endParaRPr lang="ru-RU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1,4</a:t>
                      </a:r>
                      <a:endParaRPr lang="ru-RU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1,1</a:t>
                      </a:r>
                      <a:endParaRPr lang="ru-RU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2,1</a:t>
                      </a:r>
                      <a:endParaRPr lang="ru-RU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28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FAA</a:t>
                      </a:r>
                      <a:endParaRPr lang="ru-RU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1,1</a:t>
                      </a:r>
                      <a:endParaRPr lang="ru-RU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1,2</a:t>
                      </a:r>
                      <a:endParaRPr lang="ru-RU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2,2</a:t>
                      </a:r>
                      <a:endParaRPr lang="ru-RU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1,1</a:t>
                      </a:r>
                      <a:endParaRPr lang="ru-RU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28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SWP</a:t>
                      </a:r>
                      <a:endParaRPr lang="ru-RU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1,1</a:t>
                      </a:r>
                      <a:endParaRPr lang="ru-RU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1,2</a:t>
                      </a:r>
                      <a:endParaRPr lang="ru-RU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2,1</a:t>
                      </a:r>
                      <a:endParaRPr lang="ru-RU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1,1</a:t>
                      </a:r>
                      <a:endParaRPr lang="ru-RU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28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 err="1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unCAS</a:t>
                      </a:r>
                      <a:endParaRPr lang="ru-RU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24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,1</a:t>
                      </a:r>
                      <a:endParaRPr lang="ru-RU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1,2</a:t>
                      </a:r>
                      <a:endParaRPr lang="ru-RU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2,4</a:t>
                      </a:r>
                      <a:endParaRPr lang="ru-RU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28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Store</a:t>
                      </a:r>
                      <a:endParaRPr lang="ru-RU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3,9</a:t>
                      </a:r>
                      <a:endParaRPr lang="ru-RU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1,1</a:t>
                      </a:r>
                      <a:endParaRPr lang="ru-RU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2,1</a:t>
                      </a:r>
                      <a:endParaRPr lang="ru-RU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1,1</a:t>
                      </a:r>
                      <a:endParaRPr lang="ru-RU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28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CAS</a:t>
                      </a:r>
                      <a:endParaRPr lang="ru-RU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1,1</a:t>
                      </a:r>
                      <a:endParaRPr lang="ru-RU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1,6</a:t>
                      </a:r>
                      <a:endParaRPr lang="ru-RU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6,1</a:t>
                      </a:r>
                      <a:endParaRPr lang="ru-RU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7,2</a:t>
                      </a:r>
                      <a:endParaRPr lang="ru-RU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33</a:t>
            </a:fld>
            <a:endParaRPr lang="ru-RU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2054401" y="5323214"/>
            <a:ext cx="8038435" cy="135981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i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2400" b="1" baseline="-250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max</a:t>
            </a:r>
            <a:r>
              <a:rPr lang="en-US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ru-RU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максимальная пропускная способность</a:t>
            </a:r>
            <a:endParaRPr lang="en-US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ru-RU" sz="2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i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2400" b="1" baseline="-250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min</a:t>
            </a:r>
            <a:r>
              <a:rPr lang="en-US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ru-RU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минимальная пропускная способность</a:t>
            </a:r>
            <a:endParaRPr lang="en-US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6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936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/>
          <p:cNvSpPr txBox="1">
            <a:spLocks/>
          </p:cNvSpPr>
          <p:nvPr/>
        </p:nvSpPr>
        <p:spPr>
          <a:xfrm>
            <a:off x="12025" y="414592"/>
            <a:ext cx="12192000" cy="612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900" b="1" dirty="0">
                <a:latin typeface="Calibri" panose="020F0502020204030204" pitchFamily="34" charset="0"/>
                <a:cs typeface="Times New Roman" panose="02020603050405020304" pitchFamily="18" charset="0"/>
              </a:rPr>
              <a:t>Заключение</a:t>
            </a:r>
            <a:endParaRPr lang="en-US" sz="28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609600" y="1266961"/>
            <a:ext cx="10793202" cy="4672285"/>
          </a:xfrm>
          <a:prstGeom prst="rect">
            <a:avLst/>
          </a:prstGeom>
          <a:noFill/>
        </p:spPr>
        <p:txBody>
          <a:bodyPr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8000" dirty="0">
                <a:latin typeface="Calibri" panose="020F0502020204030204" pitchFamily="34" charset="0"/>
                <a:cs typeface="Times New Roman" panose="02020603050405020304" pitchFamily="18" charset="0"/>
              </a:rPr>
              <a:t>Создан инструментарий анализа эффективности выполнения атомарных операций.</a:t>
            </a:r>
          </a:p>
          <a:p>
            <a:pPr marL="457200" indent="-457200" algn="just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8000" dirty="0">
                <a:latin typeface="Calibri" panose="020F0502020204030204" pitchFamily="34" charset="0"/>
                <a:cs typeface="Times New Roman" panose="02020603050405020304" pitchFamily="18" charset="0"/>
              </a:rPr>
              <a:t>Минимальную латентность при выполнении операций показала архитектура </a:t>
            </a:r>
            <a:r>
              <a:rPr lang="en-US" sz="80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Westmere</a:t>
            </a:r>
            <a:r>
              <a:rPr lang="en-US" sz="8000" dirty="0">
                <a:latin typeface="Calibri" panose="020F0502020204030204" pitchFamily="34" charset="0"/>
                <a:cs typeface="Times New Roman" panose="02020603050405020304" pitchFamily="18" charset="0"/>
              </a:rPr>
              <a:t>-EP</a:t>
            </a:r>
            <a:r>
              <a:rPr lang="ru-RU" sz="8000" dirty="0">
                <a:latin typeface="Calibri" panose="020F0502020204030204" pitchFamily="34" charset="0"/>
                <a:cs typeface="Times New Roman" panose="02020603050405020304" pitchFamily="18" charset="0"/>
              </a:rPr>
              <a:t>. </a:t>
            </a:r>
            <a:br>
              <a:rPr lang="ru-RU" sz="8000" dirty="0"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8000" dirty="0">
                <a:latin typeface="Calibri" panose="020F0502020204030204" pitchFamily="34" charset="0"/>
                <a:cs typeface="Times New Roman" panose="02020603050405020304" pitchFamily="18" charset="0"/>
              </a:rPr>
              <a:t>В большинстве тестов максимальная латентность выполнения операций при размере данных </a:t>
            </a:r>
            <a:r>
              <a:rPr lang="en-US" sz="8000" dirty="0">
                <a:latin typeface="Calibri" panose="020F0502020204030204" pitchFamily="34" charset="0"/>
                <a:cs typeface="Times New Roman" panose="02020603050405020304" pitchFamily="18" charset="0"/>
              </a:rPr>
              <a:t>L2.</a:t>
            </a:r>
            <a:r>
              <a:rPr lang="ru-RU" sz="8000" dirty="0">
                <a:latin typeface="Calibri" panose="020F0502020204030204" pitchFamily="34" charset="0"/>
                <a:cs typeface="Times New Roman" panose="02020603050405020304" pitchFamily="18" charset="0"/>
              </a:rPr>
              <a:t> Операции с данными в локальном кэше имеют меньшую латентность выполнения по сравнению с данными в удаленном кэше.</a:t>
            </a:r>
          </a:p>
          <a:p>
            <a:pPr marL="457200" indent="-457200" algn="just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8000" dirty="0">
                <a:latin typeface="Calibri" panose="020F0502020204030204" pitchFamily="34" charset="0"/>
                <a:cs typeface="Times New Roman" panose="02020603050405020304" pitchFamily="18" charset="0"/>
              </a:rPr>
              <a:t>Наименьшая латентность выполнения у операции </a:t>
            </a:r>
            <a:r>
              <a:rPr lang="en-US" sz="8000" dirty="0">
                <a:latin typeface="Calibri" panose="020F0502020204030204" pitchFamily="34" charset="0"/>
                <a:cs typeface="Times New Roman" panose="02020603050405020304" pitchFamily="18" charset="0"/>
              </a:rPr>
              <a:t>Load, </a:t>
            </a:r>
            <a:r>
              <a:rPr lang="ru-RU" sz="8000" dirty="0">
                <a:latin typeface="Calibri" panose="020F0502020204030204" pitchFamily="34" charset="0"/>
                <a:cs typeface="Times New Roman" panose="02020603050405020304" pitchFamily="18" charset="0"/>
              </a:rPr>
              <a:t>наибольшая у </a:t>
            </a:r>
            <a:r>
              <a:rPr lang="en-US" sz="8000" dirty="0">
                <a:latin typeface="Calibri" panose="020F0502020204030204" pitchFamily="34" charset="0"/>
                <a:cs typeface="Times New Roman" panose="02020603050405020304" pitchFamily="18" charset="0"/>
              </a:rPr>
              <a:t>CAS. </a:t>
            </a:r>
            <a:r>
              <a:rPr lang="ru-RU" sz="8000" dirty="0">
                <a:latin typeface="Calibri" panose="020F0502020204030204" pitchFamily="34" charset="0"/>
                <a:cs typeface="Times New Roman" panose="02020603050405020304" pitchFamily="18" charset="0"/>
              </a:rPr>
              <a:t>Операции </a:t>
            </a:r>
            <a:r>
              <a:rPr lang="en-US" sz="8000" dirty="0">
                <a:latin typeface="Calibri" panose="020F0502020204030204" pitchFamily="34" charset="0"/>
                <a:cs typeface="Times New Roman" panose="02020603050405020304" pitchFamily="18" charset="0"/>
              </a:rPr>
              <a:t>FAA, SWP, </a:t>
            </a:r>
            <a:r>
              <a:rPr lang="ru-RU" sz="8000" dirty="0">
                <a:latin typeface="Calibri" panose="020F0502020204030204" pitchFamily="34" charset="0"/>
                <a:cs typeface="Times New Roman" panose="02020603050405020304" pitchFamily="18" charset="0"/>
              </a:rPr>
              <a:t>«неудачный» </a:t>
            </a:r>
            <a:r>
              <a:rPr lang="en-US" sz="8000" dirty="0">
                <a:latin typeface="Calibri" panose="020F0502020204030204" pitchFamily="34" charset="0"/>
                <a:cs typeface="Times New Roman" panose="02020603050405020304" pitchFamily="18" charset="0"/>
              </a:rPr>
              <a:t>CAS </a:t>
            </a:r>
            <a:r>
              <a:rPr lang="ru-RU" sz="8000" dirty="0">
                <a:latin typeface="Calibri" panose="020F0502020204030204" pitchFamily="34" charset="0"/>
                <a:cs typeface="Times New Roman" panose="02020603050405020304" pitchFamily="18" charset="0"/>
              </a:rPr>
              <a:t>имеют сопоставимую латентность выполнения.</a:t>
            </a:r>
          </a:p>
          <a:p>
            <a:pPr marL="457200" indent="-457200" algn="just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8000" dirty="0">
                <a:latin typeface="Calibri" panose="020F0502020204030204" pitchFamily="34" charset="0"/>
                <a:cs typeface="Times New Roman" panose="02020603050405020304" pitchFamily="18" charset="0"/>
              </a:rPr>
              <a:t>На основе анализа составлены рекомендации по увеличению пропускной способности и минимизации латентности выполнении атомарных операций. </a:t>
            </a:r>
          </a:p>
          <a:p>
            <a:pPr marL="457200" indent="-457200" algn="just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8000" dirty="0">
                <a:latin typeface="Calibri" panose="020F0502020204030204" pitchFamily="34" charset="0"/>
                <a:cs typeface="Times New Roman" panose="02020603050405020304" pitchFamily="18" charset="0"/>
              </a:rPr>
              <a:t>Представленные результаты моделирования могут быть использованы для разработки более эффективных параллельных программ (выбор субоптимальных алгоритмов при реализации разделяемых структур данных и примитивов синхронизации) и при создании новых протоколов реализации кэш-памяти.</a:t>
            </a:r>
            <a:endParaRPr lang="en-US" sz="28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28882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/>
          <p:cNvSpPr txBox="1">
            <a:spLocks/>
          </p:cNvSpPr>
          <p:nvPr/>
        </p:nvSpPr>
        <p:spPr>
          <a:xfrm>
            <a:off x="12025" y="358147"/>
            <a:ext cx="12192000" cy="612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900" b="1" dirty="0">
                <a:latin typeface="Calibri" panose="020F0502020204030204" pitchFamily="34" charset="0"/>
                <a:cs typeface="Times New Roman" panose="02020603050405020304" pitchFamily="18" charset="0"/>
              </a:rPr>
              <a:t>Публикации</a:t>
            </a:r>
            <a:endParaRPr lang="en-US" sz="28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812295" y="1029433"/>
            <a:ext cx="10579955" cy="5356261"/>
          </a:xfrm>
          <a:prstGeom prst="rect">
            <a:avLst/>
          </a:prstGeom>
          <a:noFill/>
        </p:spPr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30000"/>
              </a:lnSpc>
              <a:spcAft>
                <a:spcPts val="1200"/>
              </a:spcAft>
            </a:pPr>
            <a:r>
              <a:rPr lang="ru-RU" sz="2900" dirty="0">
                <a:latin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ru-RU" sz="2900" b="1" dirty="0">
                <a:latin typeface="Calibri" panose="020F0502020204030204" pitchFamily="34" charset="0"/>
                <a:cs typeface="Times New Roman" panose="02020603050405020304" pitchFamily="18" charset="0"/>
              </a:rPr>
              <a:t>Гончаренко Е. А., </a:t>
            </a:r>
            <a:r>
              <a:rPr lang="ru-RU" sz="2900" dirty="0">
                <a:latin typeface="Calibri" panose="020F0502020204030204" pitchFamily="34" charset="0"/>
                <a:cs typeface="Times New Roman" panose="02020603050405020304" pitchFamily="18" charset="0"/>
              </a:rPr>
              <a:t>Пазников А. А. Анализ влияния механизма когерентности кэша на эффективность выполнения атомарных операций в многоядерных вычислительных системах // Вестник Томского государственного университета. Управление, вычислительная техника и информатика </a:t>
            </a:r>
            <a:r>
              <a:rPr lang="en-US" sz="2900" dirty="0"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900" b="1" dirty="0">
                <a:latin typeface="Calibri" panose="020F0502020204030204" pitchFamily="34" charset="0"/>
                <a:cs typeface="Times New Roman" panose="02020603050405020304" pitchFamily="18" charset="0"/>
              </a:rPr>
              <a:t>Web of Science</a:t>
            </a:r>
            <a:r>
              <a:rPr lang="en-US" sz="29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900" b="1" dirty="0">
                <a:latin typeface="Calibri" panose="020F0502020204030204" pitchFamily="34" charset="0"/>
                <a:cs typeface="Times New Roman" panose="02020603050405020304" pitchFamily="18" charset="0"/>
              </a:rPr>
              <a:t>Scopus</a:t>
            </a:r>
            <a:r>
              <a:rPr lang="en-US" sz="2900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2900" dirty="0">
                <a:latin typeface="Calibri" panose="020F0502020204030204" pitchFamily="34" charset="0"/>
                <a:cs typeface="Times New Roman" panose="02020603050405020304" pitchFamily="18" charset="0"/>
              </a:rPr>
              <a:t> (отправлена в журнал)</a:t>
            </a:r>
          </a:p>
          <a:p>
            <a:pPr algn="just">
              <a:lnSpc>
                <a:spcPct val="130000"/>
              </a:lnSpc>
              <a:spcAft>
                <a:spcPts val="1200"/>
              </a:spcAft>
            </a:pP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2.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Gonchareno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 E.A.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, Paznikov A.A. Analysis of the influence of coherence mechanism performance cache </a:t>
            </a:r>
            <a:r>
              <a:rPr lang="en-US" sz="2900" dirty="0">
                <a:latin typeface="Calibri" panose="020F0502020204030204" pitchFamily="34" charset="0"/>
                <a:cs typeface="Times New Roman" panose="02020603050405020304" pitchFamily="18" charset="0"/>
              </a:rPr>
              <a:t>atomic operations in multicore computing systems // In Proc. of the XXII International Conference on Soft Computing and Measurement (SCM'2019). – 2019. – 6 p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. (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Scopus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(принята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в печать)</a:t>
            </a:r>
          </a:p>
          <a:p>
            <a:pPr algn="just">
              <a:lnSpc>
                <a:spcPct val="120000"/>
              </a:lnSpc>
              <a:spcAft>
                <a:spcPts val="1200"/>
              </a:spcAft>
            </a:pPr>
            <a:endParaRPr lang="en-US" sz="2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Aft>
                <a:spcPts val="1200"/>
              </a:spcAft>
            </a:pP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Отправлена заявка на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государственную регистрацию программы для ЭВМ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Гончаренко Е. А., 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Пазников А. А. </a:t>
            </a:r>
            <a:r>
              <a:rPr lang="ru-RU" sz="2800" dirty="0"/>
              <a:t>Программа для анализа эффективности выполнения атомарных операций в многоядерных вычислительных системах с общей памятью.</a:t>
            </a:r>
            <a:endParaRPr lang="en-US" sz="2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35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709828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36</a:t>
            </a:fld>
            <a:endParaRPr lang="ru-RU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183434"/>
              </p:ext>
            </p:extLst>
          </p:nvPr>
        </p:nvGraphicFramePr>
        <p:xfrm>
          <a:off x="1074586" y="1077331"/>
          <a:ext cx="10056256" cy="35874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366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366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3660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3660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3660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43660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3660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10251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Операция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Рекомендации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8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Общий</a:t>
                      </a:r>
                      <a:r>
                        <a:rPr lang="ru-RU" sz="2000" b="1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уровень памяти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l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2000" b="1" dirty="0" err="1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нс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2000" b="1" baseline="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Мбайт/сек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84242"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Состояние </a:t>
                      </a:r>
                      <a:endParaRPr lang="en-US" sz="20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кэш-линий</a:t>
                      </a:r>
                      <a:endParaRPr lang="ru-RU" sz="20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000" b="1" i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1" i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Размер</a:t>
                      </a:r>
                      <a:r>
                        <a:rPr lang="ru-RU" sz="2000" b="1" i="0" baseline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 данных</a:t>
                      </a:r>
                      <a:endParaRPr lang="ru-RU" sz="2000" b="1" i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2000" b="1" i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Ядро</a:t>
                      </a:r>
                      <a:endParaRPr lang="ru-RU" sz="20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02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Load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Modified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L2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ru-RU" sz="20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ru-RU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, с</a:t>
                      </a:r>
                      <a:r>
                        <a:rPr lang="ru-RU" sz="20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2000" b="1" baseline="-25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RAM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1,76 – 1,84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518 - 539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02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FAA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Invalid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L1, L2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0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, c</a:t>
                      </a:r>
                      <a:r>
                        <a:rPr lang="ru-RU" sz="20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2000" b="1" baseline="-25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RAM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6,05 – 6,06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157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02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SWP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Shared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L1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0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, c</a:t>
                      </a:r>
                      <a:r>
                        <a:rPr lang="ru-RU" sz="20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2000" b="1" baseline="-25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RAM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6,07 – 6,08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156 - 157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102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 err="1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unCAS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Invalid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L1, L2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0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, c</a:t>
                      </a:r>
                      <a:r>
                        <a:rPr lang="ru-RU" sz="20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2000" b="1" baseline="-25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RAM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6,34 – 6,5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146 - 150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102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Store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Invalid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L1, L2</a:t>
                      </a:r>
                      <a:r>
                        <a:rPr lang="ru-RU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2000" b="1" baseline="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baseline="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RAM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ru-RU" sz="20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, c</a:t>
                      </a:r>
                      <a:r>
                        <a:rPr lang="ru-RU" sz="20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2000" b="1" baseline="-25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L2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11,2 – 12,15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78 - 85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102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CAS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Invalid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L1, L2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ru-RU" sz="20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ru-RU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, с</a:t>
                      </a:r>
                      <a:r>
                        <a:rPr lang="ru-RU" sz="20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2000" b="1" baseline="-25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RAM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12,39 – 13,7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69 - 71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7" name="Заголовок 1"/>
          <p:cNvSpPr txBox="1">
            <a:spLocks/>
          </p:cNvSpPr>
          <p:nvPr/>
        </p:nvSpPr>
        <p:spPr>
          <a:xfrm>
            <a:off x="-5547" y="254586"/>
            <a:ext cx="12192000" cy="612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Субоптимальные</a:t>
            </a:r>
            <a:r>
              <a:rPr lang="ru-RU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 параметры для </a:t>
            </a:r>
            <a:r>
              <a:rPr lang="en-US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atomic</a:t>
            </a:r>
            <a:r>
              <a:rPr lang="ru-RU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Trinity</a:t>
            </a:r>
            <a:r>
              <a:rPr lang="ru-RU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4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936232" y="5142590"/>
            <a:ext cx="11537993" cy="135981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L1, L2, L3 </a:t>
            </a: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размер данных не превышает размер кэш-памяти первого</a:t>
            </a: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второго, третьего уровня</a:t>
            </a:r>
            <a:endParaRPr 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RAM </a:t>
            </a: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размер данных превышает размер кэш-памяти</a:t>
            </a:r>
          </a:p>
          <a:p>
            <a:pPr algn="ctr"/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021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37</a:t>
            </a:fld>
            <a:endParaRPr lang="ru-RU" dirty="0"/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547489"/>
              </p:ext>
            </p:extLst>
          </p:nvPr>
        </p:nvGraphicFramePr>
        <p:xfrm>
          <a:off x="1151851" y="923031"/>
          <a:ext cx="9912371" cy="37978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60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160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1605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160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1605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41605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1605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10251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Операция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Рекомендации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8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Общий</a:t>
                      </a:r>
                      <a:r>
                        <a:rPr lang="ru-RU" sz="2000" b="1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уровень памяти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l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2000" b="1" dirty="0" err="1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нс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2000" b="1" baseline="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Мбайт/сек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84242"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Состояние </a:t>
                      </a:r>
                      <a:endParaRPr lang="en-US" sz="20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кэш-линий</a:t>
                      </a:r>
                      <a:endParaRPr lang="ru-RU" sz="20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000" b="1" i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1" i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Размер</a:t>
                      </a:r>
                      <a:r>
                        <a:rPr lang="ru-RU" sz="2000" b="1" i="0" baseline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 данных</a:t>
                      </a:r>
                      <a:endParaRPr lang="ru-RU" sz="2000" b="1" i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2000" b="1" i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Ядро</a:t>
                      </a:r>
                      <a:endParaRPr lang="ru-RU" sz="20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02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Load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Invalid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L1, L2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ru-RU" sz="20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, c</a:t>
                      </a:r>
                      <a:r>
                        <a:rPr lang="ru-RU" sz="20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2000" b="1" baseline="-25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RAM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1,72 – 1,73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551 - 553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02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FAA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Invalid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L1, L2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ru-RU" sz="20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, c</a:t>
                      </a:r>
                      <a:r>
                        <a:rPr lang="ru-RU" sz="20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2000" b="1" baseline="-25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RAM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2,15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441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02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SWP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Invalid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L1, L2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ru-RU" sz="20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, c</a:t>
                      </a:r>
                      <a:r>
                        <a:rPr lang="ru-RU" sz="20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2000" b="1" baseline="-25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RAM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RAM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2,2 – 2,33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407 - 432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102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 err="1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unCAS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Invalid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L1, L2, RAM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ru-RU" sz="20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, c</a:t>
                      </a:r>
                      <a:r>
                        <a:rPr lang="ru-RU" sz="20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2000" b="1" baseline="-25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RAM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2,97 -3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317 - 320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102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Store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Invalid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L1, L2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ru-RU" sz="20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, c</a:t>
                      </a:r>
                      <a:r>
                        <a:rPr lang="ru-RU" sz="20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2000" b="1" baseline="-25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RAM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4,85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196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102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CAS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Exclusive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L1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ru-RU" sz="20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, c</a:t>
                      </a:r>
                      <a:r>
                        <a:rPr lang="ru-RU" sz="20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2000" b="1" baseline="-25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RAM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22,38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42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8" name="Заголовок 1"/>
          <p:cNvSpPr txBox="1">
            <a:spLocks/>
          </p:cNvSpPr>
          <p:nvPr/>
        </p:nvSpPr>
        <p:spPr>
          <a:xfrm>
            <a:off x="12037" y="254586"/>
            <a:ext cx="12192000" cy="612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Субоптимальные</a:t>
            </a:r>
            <a:r>
              <a:rPr lang="ru-RU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 параметры для </a:t>
            </a:r>
            <a:r>
              <a:rPr lang="en-US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atomic </a:t>
            </a:r>
            <a:r>
              <a:rPr lang="ru-RU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400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Propus</a:t>
            </a:r>
            <a:r>
              <a:rPr lang="ru-RU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4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936232" y="5142590"/>
            <a:ext cx="11537993" cy="135981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L1, L2, L3 </a:t>
            </a: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размер данных не превышает размер кэш-памяти первого</a:t>
            </a: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второго, третьего уровня</a:t>
            </a:r>
            <a:endParaRPr 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RAM </a:t>
            </a: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размер данных превышает размер кэш-памяти</a:t>
            </a:r>
          </a:p>
          <a:p>
            <a:pPr algn="ctr"/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419922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/>
          <p:cNvSpPr txBox="1">
            <a:spLocks/>
          </p:cNvSpPr>
          <p:nvPr/>
        </p:nvSpPr>
        <p:spPr>
          <a:xfrm>
            <a:off x="-88226" y="5775798"/>
            <a:ext cx="12192000" cy="612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6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38</a:t>
            </a:fld>
            <a:endParaRPr lang="ru-RU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352116"/>
              </p:ext>
            </p:extLst>
          </p:nvPr>
        </p:nvGraphicFramePr>
        <p:xfrm>
          <a:off x="1141120" y="1100273"/>
          <a:ext cx="9933833" cy="34716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91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1911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191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1911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1911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41911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1911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10251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Операция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Рекомендации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8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Общий</a:t>
                      </a:r>
                      <a:r>
                        <a:rPr lang="ru-RU" sz="2000" b="1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уровень памяти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l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2000" b="1" dirty="0" err="1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нс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2000" b="1" baseline="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Мбайт/сек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84242"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Состояние </a:t>
                      </a:r>
                      <a:endParaRPr lang="en-US" sz="20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кэш-линий</a:t>
                      </a:r>
                      <a:endParaRPr lang="ru-RU" sz="20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000" b="1" i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1" i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Размер</a:t>
                      </a:r>
                      <a:r>
                        <a:rPr lang="ru-RU" sz="2000" b="1" i="0" baseline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 данных</a:t>
                      </a:r>
                      <a:endParaRPr lang="ru-RU" sz="2000" b="1" i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2000" b="1" i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Ядро</a:t>
                      </a:r>
                      <a:endParaRPr lang="ru-RU" sz="20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02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Load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Shared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L2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ru-RU" sz="20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, c</a:t>
                      </a:r>
                      <a:r>
                        <a:rPr lang="ru-RU" sz="20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, c</a:t>
                      </a:r>
                      <a:r>
                        <a:rPr lang="ru-RU" sz="20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2000" b="1" baseline="-25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L3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1,30 – 1,34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ru-RU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06</a:t>
                      </a: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- 730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02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FAA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Shared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L1, RAM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ru-RU" sz="20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, c</a:t>
                      </a:r>
                      <a:r>
                        <a:rPr lang="ru-RU" sz="20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, c</a:t>
                      </a:r>
                      <a:r>
                        <a:rPr lang="ru-RU" sz="20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2000" b="1" baseline="-25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L3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2,32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410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02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SWP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Shared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RAM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ru-RU" sz="20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, c</a:t>
                      </a:r>
                      <a:r>
                        <a:rPr lang="ru-RU" sz="20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, c</a:t>
                      </a:r>
                      <a:r>
                        <a:rPr lang="ru-RU" sz="20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2000" b="1" baseline="-25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L3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2,32 – 2,33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ru-RU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09</a:t>
                      </a: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- 410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102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 err="1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unCAS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Shared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L2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ru-RU" sz="20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, c</a:t>
                      </a:r>
                      <a:r>
                        <a:rPr lang="ru-RU" sz="20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, c</a:t>
                      </a:r>
                      <a:r>
                        <a:rPr lang="ru-RU" sz="20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2000" b="1" baseline="-25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L3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2,77 – 2,79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34</a:t>
                      </a:r>
                      <a:r>
                        <a:rPr lang="ru-RU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- 343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102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Store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Exclusive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L2, L3, RAM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ru-RU" sz="20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, c</a:t>
                      </a:r>
                      <a:r>
                        <a:rPr lang="ru-RU" sz="20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2000" b="1" baseline="-25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L3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4,97 – 5,12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186 - 191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102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CAS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Modified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L3, RAM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ru-RU" sz="20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, c</a:t>
                      </a:r>
                      <a:r>
                        <a:rPr lang="ru-RU" sz="2000" b="1" baseline="-25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2000" b="1" baseline="-25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L3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9,86 – 12,8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75 - 97</a:t>
                      </a:r>
                      <a:endParaRPr lang="ru-RU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7" name="Заголовок 1"/>
          <p:cNvSpPr txBox="1">
            <a:spLocks/>
          </p:cNvSpPr>
          <p:nvPr/>
        </p:nvSpPr>
        <p:spPr>
          <a:xfrm>
            <a:off x="-5547" y="243297"/>
            <a:ext cx="12192000" cy="612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Субоптимальные</a:t>
            </a:r>
            <a:r>
              <a:rPr lang="ru-RU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 параметры для </a:t>
            </a:r>
            <a:r>
              <a:rPr lang="en-US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atomic</a:t>
            </a:r>
            <a:r>
              <a:rPr lang="ru-RU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Nehalem-EP</a:t>
            </a:r>
            <a:r>
              <a:rPr lang="ru-RU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4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936232" y="5142590"/>
            <a:ext cx="11537993" cy="1359811"/>
          </a:xfrm>
          <a:prstGeom prst="rect">
            <a:avLst/>
          </a:prstGeom>
        </p:spPr>
        <p:txBody>
          <a:bodyPr>
            <a:normAutofit fontScale="4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300" b="1" dirty="0">
                <a:latin typeface="Calibri" panose="020F0502020204030204" pitchFamily="34" charset="0"/>
                <a:cs typeface="Times New Roman" panose="02020603050405020304" pitchFamily="18" charset="0"/>
              </a:rPr>
              <a:t>L1, L2, L3 </a:t>
            </a:r>
            <a:r>
              <a:rPr lang="en-US" sz="5300" dirty="0">
                <a:latin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ru-RU" sz="5300" dirty="0">
                <a:latin typeface="Calibri" panose="020F0502020204030204" pitchFamily="34" charset="0"/>
                <a:cs typeface="Times New Roman" panose="02020603050405020304" pitchFamily="18" charset="0"/>
              </a:rPr>
              <a:t>размер данных не превышает размер кэш-памяти первого</a:t>
            </a:r>
            <a:r>
              <a:rPr lang="en-US" sz="53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5300" dirty="0">
                <a:latin typeface="Calibri" panose="020F0502020204030204" pitchFamily="34" charset="0"/>
                <a:cs typeface="Times New Roman" panose="02020603050405020304" pitchFamily="18" charset="0"/>
              </a:rPr>
              <a:t>второго, третьего уровня</a:t>
            </a:r>
            <a:endParaRPr lang="en-US" sz="53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53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5300" b="1" dirty="0">
                <a:latin typeface="Calibri" panose="020F0502020204030204" pitchFamily="34" charset="0"/>
                <a:cs typeface="Times New Roman" panose="02020603050405020304" pitchFamily="18" charset="0"/>
              </a:rPr>
              <a:t>RAM </a:t>
            </a:r>
            <a:r>
              <a:rPr lang="en-US" sz="5300" dirty="0">
                <a:latin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ru-RU" sz="5300" dirty="0">
                <a:latin typeface="Calibri" panose="020F0502020204030204" pitchFamily="34" charset="0"/>
                <a:cs typeface="Times New Roman" panose="02020603050405020304" pitchFamily="18" charset="0"/>
              </a:rPr>
              <a:t>размер данных превышает размер кэш-памяти </a:t>
            </a:r>
            <a:r>
              <a:rPr lang="en-US" sz="5300" dirty="0">
                <a:latin typeface="Calibri" panose="020F0502020204030204" pitchFamily="34" charset="0"/>
                <a:cs typeface="Times New Roman" panose="02020603050405020304" pitchFamily="18" charset="0"/>
              </a:rPr>
              <a:t>L3</a:t>
            </a:r>
            <a:endParaRPr lang="ru-RU" sz="53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817870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702129" y="747369"/>
            <a:ext cx="10699296" cy="45366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457200" indent="-457200" algn="just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Операция называется </a:t>
            </a:r>
            <a:r>
              <a:rPr lang="ru-RU" sz="2000" b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атомарной 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atomic operation, atomic)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 если она завершается в один неделимый шаг относительно всех потоков. 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Если хотя бы один из потоков выполняет операцию записи в разделяемую переменную, то все потоки должны использовать атомарные операции.</a:t>
            </a:r>
          </a:p>
          <a:p>
            <a:pPr marL="457200" indent="-457200" algn="just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Как правило, атомарные операции реализованы </a:t>
            </a:r>
            <a:r>
              <a:rPr lang="ru-RU" sz="2000" dirty="0" err="1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аппаратно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(в виде процессорных инструкций)</a:t>
            </a:r>
          </a:p>
          <a:p>
            <a:pPr algn="just">
              <a:lnSpc>
                <a:spcPct val="90000"/>
              </a:lnSpc>
              <a:spcAft>
                <a:spcPts val="1200"/>
              </a:spcAft>
            </a:pP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Время выполнения атомарных операций зависит от:</a:t>
            </a:r>
          </a:p>
          <a:p>
            <a:pPr marL="457200" indent="-457200" algn="just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Алгоритма функционирования кэш-памяти (состояние кэш-линии)</a:t>
            </a:r>
          </a:p>
          <a:p>
            <a:pPr marL="457200" indent="-457200" algn="just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Локальности расположения данных (локальный кэш, удаленный кэш)</a:t>
            </a:r>
          </a:p>
          <a:p>
            <a:pPr marL="457200" indent="-457200" algn="just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Размеров данных </a:t>
            </a:r>
          </a:p>
          <a:p>
            <a:pPr marL="457200" indent="-457200" algn="just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Архитектуры процессора</a:t>
            </a: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3" y="200807"/>
            <a:ext cx="12192000" cy="44982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Атомарные операции</a:t>
            </a:r>
            <a:endParaRPr lang="en-US" sz="24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CB0C40-5EA9-4360-8620-CC357F913961}" type="slidenum">
              <a:rPr lang="ru-RU" smtClean="0">
                <a:solidFill>
                  <a:schemeClr val="tx1"/>
                </a:solidFill>
              </a:rPr>
              <a:pPr>
                <a:defRPr/>
              </a:pPr>
              <a:t>39</a:t>
            </a:fld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xmlns="" id="{248D745D-EDE1-4317-8B7E-8016012183D0}"/>
              </a:ext>
            </a:extLst>
          </p:cNvPr>
          <p:cNvSpPr/>
          <p:nvPr/>
        </p:nvSpPr>
        <p:spPr>
          <a:xfrm>
            <a:off x="778900" y="5362572"/>
            <a:ext cx="10903869" cy="923930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90000"/>
              </a:lnSpc>
              <a:spcAft>
                <a:spcPts val="1200"/>
              </a:spcAft>
            </a:pP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Необходимо проанализировать эффективность выполнения атомарных операций (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Load, Store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FAA, SWP, CAS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 с учетом размеров данных, локальности данных и состояния кэш-линий.</a:t>
            </a:r>
          </a:p>
        </p:txBody>
      </p:sp>
    </p:spTree>
    <p:extLst>
      <p:ext uri="{BB962C8B-B14F-4D97-AF65-F5344CB8AC3E}">
        <p14:creationId xmlns:p14="http://schemas.microsoft.com/office/powerpoint/2010/main" val="7024979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Прямоугольник 105"/>
          <p:cNvSpPr/>
          <p:nvPr/>
        </p:nvSpPr>
        <p:spPr>
          <a:xfrm>
            <a:off x="8788415" y="1047503"/>
            <a:ext cx="2009415" cy="94469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1399829" y="1064438"/>
            <a:ext cx="2009415" cy="94469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0" y="308884"/>
            <a:ext cx="12192000" cy="612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Атомарные операции </a:t>
            </a:r>
            <a:r>
              <a:rPr lang="en-US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load, store, SWP (</a:t>
            </a:r>
            <a:r>
              <a:rPr lang="en-US" sz="2400" b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swap)</a:t>
            </a:r>
            <a:r>
              <a:rPr lang="ru-RU" sz="2400" b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b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FAA (fetch and add)</a:t>
            </a:r>
            <a:endParaRPr lang="en-US" sz="24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4</a:t>
            </a:fld>
            <a:endParaRPr lang="ru-RU" dirty="0"/>
          </a:p>
        </p:txBody>
      </p:sp>
      <p:sp>
        <p:nvSpPr>
          <p:cNvPr id="34" name="TextBox 33"/>
          <p:cNvSpPr txBox="1"/>
          <p:nvPr/>
        </p:nvSpPr>
        <p:spPr>
          <a:xfrm>
            <a:off x="3240871" y="6120593"/>
            <a:ext cx="5722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m</a:t>
            </a:r>
            <a:r>
              <a:rPr lang="en-US" sz="2400" dirty="0"/>
              <a:t> – </a:t>
            </a:r>
            <a:r>
              <a:rPr lang="ru-RU" sz="2400" dirty="0"/>
              <a:t>ячейка </a:t>
            </a:r>
            <a:r>
              <a:rPr lang="ru-RU" sz="2400" dirty="0" smtClean="0"/>
              <a:t>памяти, </a:t>
            </a:r>
            <a:r>
              <a:rPr lang="en-US" sz="2400" i="1" dirty="0" smtClean="0"/>
              <a:t>r</a:t>
            </a:r>
            <a:r>
              <a:rPr lang="ru-RU" sz="2400" dirty="0" smtClean="0"/>
              <a:t> – регистр процессора</a:t>
            </a:r>
            <a:endParaRPr lang="ru-RU" sz="2400" dirty="0"/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xmlns="" id="{1A28BDFC-9071-4751-A506-78FB105A335B}"/>
              </a:ext>
            </a:extLst>
          </p:cNvPr>
          <p:cNvSpPr/>
          <p:nvPr/>
        </p:nvSpPr>
        <p:spPr>
          <a:xfrm>
            <a:off x="1464976" y="1122804"/>
            <a:ext cx="619628" cy="5533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</a:rPr>
              <a:t>x</a:t>
            </a:r>
            <a:endParaRPr lang="ru-RU" sz="2400" i="1" dirty="0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8FF264C-4253-44F9-83FA-A343C6FA36A0}"/>
              </a:ext>
            </a:extLst>
          </p:cNvPr>
          <p:cNvSpPr txBox="1"/>
          <p:nvPr/>
        </p:nvSpPr>
        <p:spPr>
          <a:xfrm>
            <a:off x="1542887" y="1640033"/>
            <a:ext cx="428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m</a:t>
            </a:r>
            <a:endParaRPr lang="ru-RU" sz="2400" i="1" dirty="0"/>
          </a:p>
        </p:txBody>
      </p:sp>
      <p:sp>
        <p:nvSpPr>
          <p:cNvPr id="69" name="Прямоугольник 68">
            <a:extLst>
              <a:ext uri="{FF2B5EF4-FFF2-40B4-BE49-F238E27FC236}">
                <a16:creationId xmlns:a16="http://schemas.microsoft.com/office/drawing/2014/main" xmlns="" id="{1985DEC2-C07A-4FAF-B16C-0B82350EB95D}"/>
              </a:ext>
            </a:extLst>
          </p:cNvPr>
          <p:cNvSpPr/>
          <p:nvPr/>
        </p:nvSpPr>
        <p:spPr>
          <a:xfrm>
            <a:off x="2697182" y="1119055"/>
            <a:ext cx="619628" cy="5533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i="1" dirty="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23BD65B7-182D-4F7E-9D74-FA911B7A4EF7}"/>
              </a:ext>
            </a:extLst>
          </p:cNvPr>
          <p:cNvSpPr txBox="1"/>
          <p:nvPr/>
        </p:nvSpPr>
        <p:spPr>
          <a:xfrm>
            <a:off x="2847057" y="1629212"/>
            <a:ext cx="290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r</a:t>
            </a:r>
            <a:endParaRPr lang="ru-RU" sz="2400" i="1" baseline="-25000" dirty="0"/>
          </a:p>
        </p:txBody>
      </p:sp>
      <p:sp>
        <p:nvSpPr>
          <p:cNvPr id="72" name="Прямоугольник 71">
            <a:extLst>
              <a:ext uri="{FF2B5EF4-FFF2-40B4-BE49-F238E27FC236}">
                <a16:creationId xmlns:a16="http://schemas.microsoft.com/office/drawing/2014/main" xmlns="" id="{3F4651D1-AC0C-4ED1-B853-A65E68130DBB}"/>
              </a:ext>
            </a:extLst>
          </p:cNvPr>
          <p:cNvSpPr/>
          <p:nvPr/>
        </p:nvSpPr>
        <p:spPr>
          <a:xfrm>
            <a:off x="4701361" y="1166040"/>
            <a:ext cx="2805754" cy="42198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sz="26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.load</a:t>
            </a:r>
            <a:r>
              <a:rPr lang="en-US" sz="26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ru-RU" sz="2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-чтение </a:t>
            </a:r>
            <a:endParaRPr lang="ru-RU" sz="2600" dirty="0"/>
          </a:p>
        </p:txBody>
      </p:sp>
      <p:sp>
        <p:nvSpPr>
          <p:cNvPr id="73" name="Прямоугольник 72">
            <a:extLst>
              <a:ext uri="{FF2B5EF4-FFF2-40B4-BE49-F238E27FC236}">
                <a16:creationId xmlns:a16="http://schemas.microsoft.com/office/drawing/2014/main" xmlns="" id="{22C428C1-0561-4C80-9957-951FD81B8438}"/>
              </a:ext>
            </a:extLst>
          </p:cNvPr>
          <p:cNvSpPr/>
          <p:nvPr/>
        </p:nvSpPr>
        <p:spPr>
          <a:xfrm>
            <a:off x="8876340" y="1104698"/>
            <a:ext cx="619628" cy="55335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</a:rPr>
              <a:t>x</a:t>
            </a:r>
            <a:endParaRPr lang="ru-RU" sz="2400" i="1" dirty="0">
              <a:solidFill>
                <a:schemeClr val="tx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8BAD4E27-B74F-462D-8476-527ADA645F9F}"/>
              </a:ext>
            </a:extLst>
          </p:cNvPr>
          <p:cNvSpPr txBox="1"/>
          <p:nvPr/>
        </p:nvSpPr>
        <p:spPr>
          <a:xfrm>
            <a:off x="8954251" y="1621927"/>
            <a:ext cx="428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m</a:t>
            </a:r>
            <a:endParaRPr lang="ru-RU" sz="2400" i="1" dirty="0"/>
          </a:p>
        </p:txBody>
      </p:sp>
      <p:cxnSp>
        <p:nvCxnSpPr>
          <p:cNvPr id="75" name="Прямая со стрелкой 74">
            <a:extLst>
              <a:ext uri="{FF2B5EF4-FFF2-40B4-BE49-F238E27FC236}">
                <a16:creationId xmlns:a16="http://schemas.microsoft.com/office/drawing/2014/main" xmlns="" id="{EA2CDB38-F83E-4A22-B3B7-525082E91961}"/>
              </a:ext>
            </a:extLst>
          </p:cNvPr>
          <p:cNvCxnSpPr/>
          <p:nvPr/>
        </p:nvCxnSpPr>
        <p:spPr>
          <a:xfrm>
            <a:off x="9505760" y="1381373"/>
            <a:ext cx="611414" cy="3336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Прямоугольник 75">
            <a:extLst>
              <a:ext uri="{FF2B5EF4-FFF2-40B4-BE49-F238E27FC236}">
                <a16:creationId xmlns:a16="http://schemas.microsoft.com/office/drawing/2014/main" xmlns="" id="{7389C00A-BBA7-47D8-ABD3-8A61BC6E77F9}"/>
              </a:ext>
            </a:extLst>
          </p:cNvPr>
          <p:cNvSpPr/>
          <p:nvPr/>
        </p:nvSpPr>
        <p:spPr>
          <a:xfrm>
            <a:off x="10108546" y="1089660"/>
            <a:ext cx="619628" cy="5533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</a:rPr>
              <a:t>x</a:t>
            </a:r>
            <a:endParaRPr lang="ru-RU" sz="2400" i="1" dirty="0">
              <a:solidFill>
                <a:schemeClr val="tx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6BC86448-C4D5-4884-95FE-7E91D4000593}"/>
              </a:ext>
            </a:extLst>
          </p:cNvPr>
          <p:cNvSpPr txBox="1"/>
          <p:nvPr/>
        </p:nvSpPr>
        <p:spPr>
          <a:xfrm>
            <a:off x="10258421" y="1611106"/>
            <a:ext cx="290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r</a:t>
            </a:r>
            <a:endParaRPr lang="ru-RU" sz="2400" i="1" baseline="-25000" dirty="0"/>
          </a:p>
        </p:txBody>
      </p:sp>
      <p:sp>
        <p:nvSpPr>
          <p:cNvPr id="43" name="Прямоугольник 42"/>
          <p:cNvSpPr/>
          <p:nvPr/>
        </p:nvSpPr>
        <p:spPr>
          <a:xfrm>
            <a:off x="1467422" y="1119068"/>
            <a:ext cx="619628" cy="553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</a:rPr>
              <a:t>x</a:t>
            </a:r>
            <a:endParaRPr lang="ru-RU" sz="2400" i="1" dirty="0">
              <a:solidFill>
                <a:schemeClr val="tx1"/>
              </a:solidFill>
            </a:endParaRPr>
          </a:p>
        </p:txBody>
      </p:sp>
      <p:sp>
        <p:nvSpPr>
          <p:cNvPr id="78" name="Прямоугольник 77"/>
          <p:cNvSpPr/>
          <p:nvPr/>
        </p:nvSpPr>
        <p:spPr>
          <a:xfrm>
            <a:off x="2697435" y="1129019"/>
            <a:ext cx="619628" cy="5533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i="1" dirty="0">
              <a:solidFill>
                <a:schemeClr val="tx1"/>
              </a:solidFill>
            </a:endParaRPr>
          </a:p>
        </p:txBody>
      </p:sp>
      <p:sp>
        <p:nvSpPr>
          <p:cNvPr id="80" name="Прямоугольник 79"/>
          <p:cNvSpPr/>
          <p:nvPr/>
        </p:nvSpPr>
        <p:spPr>
          <a:xfrm>
            <a:off x="8875119" y="1101881"/>
            <a:ext cx="619628" cy="553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</a:rPr>
              <a:t>x</a:t>
            </a:r>
            <a:endParaRPr lang="ru-RU" sz="2400" i="1" dirty="0">
              <a:solidFill>
                <a:schemeClr val="tx1"/>
              </a:solidFill>
            </a:endParaRPr>
          </a:p>
        </p:txBody>
      </p:sp>
      <p:sp>
        <p:nvSpPr>
          <p:cNvPr id="81" name="Прямоугольник 80"/>
          <p:cNvSpPr/>
          <p:nvPr/>
        </p:nvSpPr>
        <p:spPr>
          <a:xfrm>
            <a:off x="10108568" y="1103326"/>
            <a:ext cx="619628" cy="553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</a:rPr>
              <a:t>x</a:t>
            </a:r>
            <a:endParaRPr lang="ru-RU" sz="2400" i="1" dirty="0">
              <a:solidFill>
                <a:schemeClr val="tx1"/>
              </a:solidFill>
            </a:endParaRPr>
          </a:p>
        </p:txBody>
      </p:sp>
      <p:sp>
        <p:nvSpPr>
          <p:cNvPr id="82" name="Прямоугольник 81">
            <a:extLst>
              <a:ext uri="{FF2B5EF4-FFF2-40B4-BE49-F238E27FC236}">
                <a16:creationId xmlns:a16="http://schemas.microsoft.com/office/drawing/2014/main" xmlns="" id="{45555DED-7F17-495E-9DC1-5BFEABC25505}"/>
              </a:ext>
            </a:extLst>
          </p:cNvPr>
          <p:cNvSpPr/>
          <p:nvPr/>
        </p:nvSpPr>
        <p:spPr>
          <a:xfrm>
            <a:off x="10104746" y="1091531"/>
            <a:ext cx="619628" cy="5533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</a:rPr>
              <a:t>x</a:t>
            </a:r>
            <a:endParaRPr lang="ru-RU" sz="2400" i="1" dirty="0">
              <a:solidFill>
                <a:schemeClr val="tx1"/>
              </a:solidFill>
            </a:endParaRPr>
          </a:p>
        </p:txBody>
      </p:sp>
      <p:cxnSp>
        <p:nvCxnSpPr>
          <p:cNvPr id="104" name="Прямая со стрелкой 103">
            <a:extLst>
              <a:ext uri="{FF2B5EF4-FFF2-40B4-BE49-F238E27FC236}">
                <a16:creationId xmlns:a16="http://schemas.microsoft.com/office/drawing/2014/main" xmlns="" id="{EA2CDB38-F83E-4A22-B3B7-525082E91961}"/>
              </a:ext>
            </a:extLst>
          </p:cNvPr>
          <p:cNvCxnSpPr/>
          <p:nvPr/>
        </p:nvCxnSpPr>
        <p:spPr>
          <a:xfrm>
            <a:off x="3749595" y="1434105"/>
            <a:ext cx="611414" cy="3336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Прямая со стрелкой 104">
            <a:extLst>
              <a:ext uri="{FF2B5EF4-FFF2-40B4-BE49-F238E27FC236}">
                <a16:creationId xmlns:a16="http://schemas.microsoft.com/office/drawing/2014/main" xmlns="" id="{EA2CDB38-F83E-4A22-B3B7-525082E91961}"/>
              </a:ext>
            </a:extLst>
          </p:cNvPr>
          <p:cNvCxnSpPr/>
          <p:nvPr/>
        </p:nvCxnSpPr>
        <p:spPr>
          <a:xfrm>
            <a:off x="7835249" y="1413777"/>
            <a:ext cx="611414" cy="3336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4217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/>
          <p:cNvSpPr txBox="1">
            <a:spLocks/>
          </p:cNvSpPr>
          <p:nvPr/>
        </p:nvSpPr>
        <p:spPr>
          <a:xfrm>
            <a:off x="1090233" y="356511"/>
            <a:ext cx="9987464" cy="39669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Результаты экспериментов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Propus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операция 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SWP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8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40</a:t>
            </a:fld>
            <a:endParaRPr lang="ru-RU" dirty="0"/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4964785" y="1991344"/>
            <a:ext cx="2260245" cy="70616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900" b="1" dirty="0">
                <a:latin typeface="Calibri" panose="020F0502020204030204" pitchFamily="34" charset="0"/>
                <a:cs typeface="Times New Roman" panose="02020603050405020304" pitchFamily="18" charset="0"/>
              </a:rPr>
              <a:t>Owned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" name="Группа 2"/>
          <p:cNvGrpSpPr/>
          <p:nvPr/>
        </p:nvGrpSpPr>
        <p:grpSpPr>
          <a:xfrm>
            <a:off x="2207608" y="1946710"/>
            <a:ext cx="8468857" cy="4119563"/>
            <a:chOff x="2207608" y="1946710"/>
            <a:chExt cx="8468857" cy="4119563"/>
          </a:xfrm>
        </p:grpSpPr>
        <p:pic>
          <p:nvPicPr>
            <p:cNvPr id="3074" name="Picture 2" descr="C:\Users\e.goncharenko\Desktop\testBench\testbenchdesktopamd\pictures\state_O\l_SWP_O_Athlon_2_X4_640.png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7608" y="2023800"/>
              <a:ext cx="7774600" cy="4042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3196168" y="1946710"/>
              <a:ext cx="876297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800" i="1" dirty="0">
                  <a:latin typeface="Calibri" panose="020F0502020204030204" pitchFamily="34" charset="0"/>
                </a:rPr>
                <a:t>l</a:t>
              </a:r>
              <a:r>
                <a:rPr lang="en-US" sz="2800" dirty="0">
                  <a:latin typeface="Calibri" panose="020F0502020204030204" pitchFamily="34" charset="0"/>
                </a:rPr>
                <a:t>, </a:t>
              </a:r>
              <a:r>
                <a:rPr lang="ru-RU" sz="2800" dirty="0" err="1">
                  <a:latin typeface="Calibri" panose="020F0502020204030204" pitchFamily="34" charset="0"/>
                </a:rPr>
                <a:t>нс</a:t>
              </a:r>
              <a:endParaRPr lang="ru-RU" sz="2800" dirty="0">
                <a:latin typeface="Calibri" panose="020F050202020403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270440" y="5061453"/>
              <a:ext cx="1406025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800" i="1" dirty="0" smtClean="0">
                  <a:latin typeface="Calibri" panose="020F0502020204030204" pitchFamily="34" charset="0"/>
                </a:rPr>
                <a:t>d</a:t>
              </a:r>
              <a:endParaRPr lang="ru-RU" sz="2800" dirty="0">
                <a:latin typeface="Calibri" panose="020F0502020204030204" pitchFamily="34" charset="0"/>
              </a:endParaRPr>
            </a:p>
          </p:txBody>
        </p:sp>
        <p:grpSp>
          <p:nvGrpSpPr>
            <p:cNvPr id="9" name="Группа 8"/>
            <p:cNvGrpSpPr/>
            <p:nvPr/>
          </p:nvGrpSpPr>
          <p:grpSpPr>
            <a:xfrm>
              <a:off x="7105061" y="2652890"/>
              <a:ext cx="1984753" cy="316379"/>
              <a:chOff x="9550041" y="1132360"/>
              <a:chExt cx="1660519" cy="307989"/>
            </a:xfrm>
          </p:grpSpPr>
          <p:sp>
            <p:nvSpPr>
              <p:cNvPr id="11" name="Заголовок 1"/>
              <p:cNvSpPr txBox="1">
                <a:spLocks/>
              </p:cNvSpPr>
              <p:nvPr/>
            </p:nvSpPr>
            <p:spPr>
              <a:xfrm>
                <a:off x="9587245" y="1132360"/>
                <a:ext cx="1623315" cy="30798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b="1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c</a:t>
                </a:r>
                <a:r>
                  <a:rPr lang="en-US" sz="2000" b="1" baseline="-250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0           </a:t>
                </a:r>
                <a:r>
                  <a:rPr lang="en-US" sz="2000" b="1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c</a:t>
                </a:r>
                <a:r>
                  <a:rPr lang="en-US" sz="2000" b="1" baseline="-250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1            </a:t>
                </a:r>
                <a:r>
                  <a:rPr lang="en-US" sz="2000" b="1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c</a:t>
                </a:r>
                <a:r>
                  <a:rPr lang="en-US" sz="2000" b="1" baseline="-250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2   </a:t>
                </a:r>
                <a:endParaRPr lang="en-US" sz="2000" b="1" dirty="0"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2" name="Прямая соединительная линия 11"/>
              <p:cNvCxnSpPr/>
              <p:nvPr/>
            </p:nvCxnSpPr>
            <p:spPr>
              <a:xfrm flipV="1">
                <a:off x="9550041" y="1314103"/>
                <a:ext cx="215999" cy="0"/>
              </a:xfrm>
              <a:prstGeom prst="line">
                <a:avLst/>
              </a:prstGeom>
              <a:ln w="444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Прямая соединительная линия 12"/>
              <p:cNvCxnSpPr/>
              <p:nvPr/>
            </p:nvCxnSpPr>
            <p:spPr>
              <a:xfrm flipV="1">
                <a:off x="10066866" y="1314103"/>
                <a:ext cx="215999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Прямая соединительная линия 13"/>
              <p:cNvCxnSpPr/>
              <p:nvPr/>
            </p:nvCxnSpPr>
            <p:spPr>
              <a:xfrm flipV="1">
                <a:off x="10601802" y="1314103"/>
                <a:ext cx="215999" cy="0"/>
              </a:xfrm>
              <a:prstGeom prst="line">
                <a:avLst/>
              </a:prstGeom>
              <a:ln w="444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Заголовок 1"/>
          <p:cNvSpPr txBox="1">
            <a:spLocks/>
          </p:cNvSpPr>
          <p:nvPr/>
        </p:nvSpPr>
        <p:spPr>
          <a:xfrm>
            <a:off x="2481841" y="1074883"/>
            <a:ext cx="7249404" cy="446672"/>
          </a:xfrm>
          <a:prstGeom prst="rect">
            <a:avLst/>
          </a:prstGeom>
        </p:spPr>
        <p:txBody>
          <a:bodyPr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ядро 1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локальный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– ядро 2 (удаленный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– ядро 3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удаленный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366538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/>
          <p:cNvSpPr txBox="1">
            <a:spLocks/>
          </p:cNvSpPr>
          <p:nvPr/>
        </p:nvSpPr>
        <p:spPr>
          <a:xfrm>
            <a:off x="1090233" y="356511"/>
            <a:ext cx="9987464" cy="39669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Результаты экспериментов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Trinity (Owned),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операция 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SWP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8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41</a:t>
            </a:fld>
            <a:endParaRPr lang="ru-RU" dirty="0"/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2481841" y="1074883"/>
            <a:ext cx="7249404" cy="446672"/>
          </a:xfrm>
          <a:prstGeom prst="rect">
            <a:avLst/>
          </a:prstGeom>
        </p:spPr>
        <p:txBody>
          <a:bodyPr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ядро 1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локальный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– ядро 2 (удаленный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– ядро 3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удаленный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7" name="Группа 6"/>
          <p:cNvGrpSpPr/>
          <p:nvPr/>
        </p:nvGrpSpPr>
        <p:grpSpPr>
          <a:xfrm>
            <a:off x="2168880" y="1946710"/>
            <a:ext cx="8460000" cy="4149156"/>
            <a:chOff x="2168880" y="1946710"/>
            <a:chExt cx="8460000" cy="4149156"/>
          </a:xfrm>
        </p:grpSpPr>
        <p:pic>
          <p:nvPicPr>
            <p:cNvPr id="1026" name="Picture 2" descr="l_SWP_O_A10-4600M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8880" y="1991866"/>
              <a:ext cx="8460000" cy="410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" name="Группа 5"/>
            <p:cNvGrpSpPr/>
            <p:nvPr/>
          </p:nvGrpSpPr>
          <p:grpSpPr>
            <a:xfrm>
              <a:off x="3196168" y="1946710"/>
              <a:ext cx="7144677" cy="3649252"/>
              <a:chOff x="3196168" y="1946710"/>
              <a:chExt cx="7144677" cy="3649252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3196168" y="1946710"/>
                <a:ext cx="876297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>
                    <a:latin typeface="Calibri" panose="020F0502020204030204" pitchFamily="34" charset="0"/>
                  </a:rPr>
                  <a:t>l</a:t>
                </a:r>
                <a:r>
                  <a:rPr lang="en-US" sz="2800" dirty="0">
                    <a:latin typeface="Calibri" panose="020F0502020204030204" pitchFamily="34" charset="0"/>
                  </a:rPr>
                  <a:t>, </a:t>
                </a:r>
                <a:r>
                  <a:rPr lang="ru-RU" sz="2800" dirty="0" err="1">
                    <a:latin typeface="Calibri" panose="020F0502020204030204" pitchFamily="34" charset="0"/>
                  </a:rPr>
                  <a:t>нс</a:t>
                </a:r>
                <a:endParaRPr lang="ru-RU" sz="28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9880041" y="5072742"/>
                <a:ext cx="46080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latin typeface="Calibri" panose="020F0502020204030204" pitchFamily="34" charset="0"/>
                  </a:rPr>
                  <a:t>d</a:t>
                </a:r>
                <a:endParaRPr lang="ru-RU" sz="2800" dirty="0">
                  <a:latin typeface="Calibri" panose="020F0502020204030204" pitchFamily="34" charset="0"/>
                </a:endParaRPr>
              </a:p>
            </p:txBody>
          </p:sp>
          <p:grpSp>
            <p:nvGrpSpPr>
              <p:cNvPr id="9" name="Группа 8"/>
              <p:cNvGrpSpPr/>
              <p:nvPr/>
            </p:nvGrpSpPr>
            <p:grpSpPr>
              <a:xfrm>
                <a:off x="7658227" y="2607734"/>
                <a:ext cx="1996041" cy="316379"/>
                <a:chOff x="10012836" y="1088400"/>
                <a:chExt cx="1669963" cy="307989"/>
              </a:xfrm>
            </p:grpSpPr>
            <p:sp>
              <p:nvSpPr>
                <p:cNvPr id="11" name="Заголовок 1"/>
                <p:cNvSpPr txBox="1">
                  <a:spLocks/>
                </p:cNvSpPr>
                <p:nvPr/>
              </p:nvSpPr>
              <p:spPr>
                <a:xfrm>
                  <a:off x="10059484" y="1088400"/>
                  <a:ext cx="1623315" cy="30798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>
                  <a:no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-US" sz="2000" b="1" dirty="0">
                      <a:latin typeface="Calibri" panose="020F0502020204030204" pitchFamily="34" charset="0"/>
                      <a:cs typeface="Times New Roman" panose="02020603050405020304" pitchFamily="18" charset="0"/>
                    </a:rPr>
                    <a:t>c</a:t>
                  </a:r>
                  <a:r>
                    <a:rPr lang="en-US" sz="2000" b="1" baseline="-25000" dirty="0">
                      <a:latin typeface="Calibri" panose="020F0502020204030204" pitchFamily="34" charset="0"/>
                      <a:cs typeface="Times New Roman" panose="02020603050405020304" pitchFamily="18" charset="0"/>
                    </a:rPr>
                    <a:t>0           </a:t>
                  </a:r>
                  <a:r>
                    <a:rPr lang="en-US" sz="2000" b="1" dirty="0">
                      <a:latin typeface="Calibri" panose="020F0502020204030204" pitchFamily="34" charset="0"/>
                      <a:cs typeface="Times New Roman" panose="02020603050405020304" pitchFamily="18" charset="0"/>
                    </a:rPr>
                    <a:t>c</a:t>
                  </a:r>
                  <a:r>
                    <a:rPr lang="en-US" sz="2000" b="1" baseline="-25000" dirty="0">
                      <a:latin typeface="Calibri" panose="020F0502020204030204" pitchFamily="34" charset="0"/>
                      <a:cs typeface="Times New Roman" panose="02020603050405020304" pitchFamily="18" charset="0"/>
                    </a:rPr>
                    <a:t>1            </a:t>
                  </a:r>
                  <a:r>
                    <a:rPr lang="en-US" sz="2000" b="1" dirty="0">
                      <a:latin typeface="Calibri" panose="020F0502020204030204" pitchFamily="34" charset="0"/>
                      <a:cs typeface="Times New Roman" panose="02020603050405020304" pitchFamily="18" charset="0"/>
                    </a:rPr>
                    <a:t>c</a:t>
                  </a:r>
                  <a:r>
                    <a:rPr lang="en-US" sz="2000" b="1" baseline="-25000" dirty="0">
                      <a:latin typeface="Calibri" panose="020F0502020204030204" pitchFamily="34" charset="0"/>
                      <a:cs typeface="Times New Roman" panose="02020603050405020304" pitchFamily="18" charset="0"/>
                    </a:rPr>
                    <a:t>2   </a:t>
                  </a:r>
                  <a:endParaRPr lang="en-US" sz="2000" b="1" dirty="0">
                    <a:latin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2" name="Прямая соединительная линия 11"/>
                <p:cNvCxnSpPr/>
                <p:nvPr/>
              </p:nvCxnSpPr>
              <p:spPr>
                <a:xfrm flipV="1">
                  <a:off x="10012836" y="1270143"/>
                  <a:ext cx="215999" cy="0"/>
                </a:xfrm>
                <a:prstGeom prst="line">
                  <a:avLst/>
                </a:prstGeom>
                <a:ln w="444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Прямая соединительная линия 12"/>
                <p:cNvCxnSpPr/>
                <p:nvPr/>
              </p:nvCxnSpPr>
              <p:spPr>
                <a:xfrm flipV="1">
                  <a:off x="10529662" y="1270143"/>
                  <a:ext cx="215999" cy="0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Прямая соединительная линия 13"/>
                <p:cNvCxnSpPr/>
                <p:nvPr/>
              </p:nvCxnSpPr>
              <p:spPr>
                <a:xfrm flipV="1">
                  <a:off x="11064596" y="1270143"/>
                  <a:ext cx="215999" cy="0"/>
                </a:xfrm>
                <a:prstGeom prst="line">
                  <a:avLst/>
                </a:prstGeom>
                <a:ln w="4445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435280141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7" name="Picture 7" descr="C:\Users\e.goncharenko\Desktop\testBench\testbenchdesktopamd\pictures\state_M\l_unCAS_M_Athlon_2_X4_640.png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397" y="4133638"/>
            <a:ext cx="3924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e.goncharenko\Desktop\testBench\testbenchdesktopamd\pictures\state_M\l_FAA_M_Athlon_2_X4_640.png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199" y="4129543"/>
            <a:ext cx="3924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e.goncharenko\Desktop\testBench\testbenchdesktopamd\pictures\state_M\l_SWP_M_Athlon_2_X4_640.png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3" y="4138010"/>
            <a:ext cx="3924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e.goncharenko\Desktop\testBench\testbenchdesktopamd\pictures\state_M\l_CAS_M_Athlon_2_X4_640.png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010" y="1181966"/>
            <a:ext cx="3924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e.goncharenko\Desktop\testBench\testbenchdesktopamd\pictures\state_M\l_store_M_Athlon_2_X4_640.png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725" y="1187759"/>
            <a:ext cx="3924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e.goncharenko\Desktop\testBench\testbenchdesktopamd\pictures\state_M\l_load_M_Athlon_2_X4_640.png"/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6" y="1172506"/>
            <a:ext cx="3924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4633399" y="1185810"/>
            <a:ext cx="7598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572367" y="6214403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090233" y="201285"/>
            <a:ext cx="9987464" cy="39669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Результаты экспериментов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Propus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состояние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Modified</a:t>
            </a:r>
            <a:r>
              <a:rPr lang="ru-RU" sz="2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800" b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42</a:t>
            </a:fld>
            <a:endParaRPr lang="ru-RU" dirty="0"/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408779" y="1157872"/>
            <a:ext cx="1328177" cy="361702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load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499170" y="4100133"/>
            <a:ext cx="1180815" cy="42897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SWP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5706" y="1184835"/>
            <a:ext cx="56075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7457" y="4132826"/>
            <a:ext cx="70480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24" name="Заголовок 1"/>
          <p:cNvSpPr txBox="1">
            <a:spLocks/>
          </p:cNvSpPr>
          <p:nvPr/>
        </p:nvSpPr>
        <p:spPr>
          <a:xfrm>
            <a:off x="5422966" y="1147153"/>
            <a:ext cx="1585688" cy="44654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store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Заголовок 1"/>
          <p:cNvSpPr txBox="1">
            <a:spLocks/>
          </p:cNvSpPr>
          <p:nvPr/>
        </p:nvSpPr>
        <p:spPr>
          <a:xfrm>
            <a:off x="5233417" y="4091341"/>
            <a:ext cx="1986238" cy="3884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FAA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631889" y="4134055"/>
            <a:ext cx="74439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26" name="Заголовок 1"/>
          <p:cNvSpPr txBox="1">
            <a:spLocks/>
          </p:cNvSpPr>
          <p:nvPr/>
        </p:nvSpPr>
        <p:spPr>
          <a:xfrm>
            <a:off x="9491717" y="1149635"/>
            <a:ext cx="1180815" cy="42897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CAS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Заголовок 1"/>
          <p:cNvSpPr txBox="1">
            <a:spLocks/>
          </p:cNvSpPr>
          <p:nvPr/>
        </p:nvSpPr>
        <p:spPr>
          <a:xfrm>
            <a:off x="9486543" y="4071079"/>
            <a:ext cx="1180815" cy="42897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unCAS</a:t>
            </a:r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87956" y="1170825"/>
            <a:ext cx="7598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485536" y="4129543"/>
            <a:ext cx="7598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591066" y="3278811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727275" y="6222381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724941" y="3278812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34191" y="6229391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635752" y="3278813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grpSp>
        <p:nvGrpSpPr>
          <p:cNvPr id="34" name="Группа 33"/>
          <p:cNvGrpSpPr/>
          <p:nvPr/>
        </p:nvGrpSpPr>
        <p:grpSpPr>
          <a:xfrm>
            <a:off x="2222229" y="1567885"/>
            <a:ext cx="1295356" cy="315390"/>
            <a:chOff x="9568929" y="1132360"/>
            <a:chExt cx="1641631" cy="307989"/>
          </a:xfrm>
        </p:grpSpPr>
        <p:sp>
          <p:nvSpPr>
            <p:cNvPr id="38" name="Заголовок 1"/>
            <p:cNvSpPr txBox="1">
              <a:spLocks/>
            </p:cNvSpPr>
            <p:nvPr/>
          </p:nvSpPr>
          <p:spPr>
            <a:xfrm>
              <a:off x="9587245" y="1132360"/>
              <a:ext cx="1623315" cy="30798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Прямая соединительная линия 38"/>
            <p:cNvCxnSpPr/>
            <p:nvPr/>
          </p:nvCxnSpPr>
          <p:spPr>
            <a:xfrm flipV="1">
              <a:off x="9568929" y="1303113"/>
              <a:ext cx="215999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/>
            <p:cNvCxnSpPr/>
            <p:nvPr/>
          </p:nvCxnSpPr>
          <p:spPr>
            <a:xfrm flipV="1">
              <a:off x="10076312" y="1303113"/>
              <a:ext cx="215999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/>
            <p:cNvCxnSpPr/>
            <p:nvPr/>
          </p:nvCxnSpPr>
          <p:spPr>
            <a:xfrm flipV="1">
              <a:off x="10554579" y="1303113"/>
              <a:ext cx="215999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Группа 42"/>
          <p:cNvGrpSpPr/>
          <p:nvPr/>
        </p:nvGrpSpPr>
        <p:grpSpPr>
          <a:xfrm>
            <a:off x="6362674" y="2324770"/>
            <a:ext cx="1295356" cy="315390"/>
            <a:chOff x="9568929" y="1132360"/>
            <a:chExt cx="1641631" cy="307989"/>
          </a:xfrm>
        </p:grpSpPr>
        <p:sp>
          <p:nvSpPr>
            <p:cNvPr id="45" name="Заголовок 1"/>
            <p:cNvSpPr txBox="1">
              <a:spLocks/>
            </p:cNvSpPr>
            <p:nvPr/>
          </p:nvSpPr>
          <p:spPr>
            <a:xfrm>
              <a:off x="9587245" y="1132360"/>
              <a:ext cx="1623315" cy="30798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6" name="Прямая соединительная линия 45"/>
            <p:cNvCxnSpPr/>
            <p:nvPr/>
          </p:nvCxnSpPr>
          <p:spPr>
            <a:xfrm flipV="1">
              <a:off x="9568929" y="1303113"/>
              <a:ext cx="215999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/>
            <p:cNvCxnSpPr/>
            <p:nvPr/>
          </p:nvCxnSpPr>
          <p:spPr>
            <a:xfrm flipV="1">
              <a:off x="10076312" y="1303113"/>
              <a:ext cx="215999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/>
            <p:cNvCxnSpPr/>
            <p:nvPr/>
          </p:nvCxnSpPr>
          <p:spPr>
            <a:xfrm flipV="1">
              <a:off x="10554579" y="1303113"/>
              <a:ext cx="215999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Группа 48"/>
          <p:cNvGrpSpPr/>
          <p:nvPr/>
        </p:nvGrpSpPr>
        <p:grpSpPr>
          <a:xfrm>
            <a:off x="10196221" y="2330642"/>
            <a:ext cx="1295356" cy="315390"/>
            <a:chOff x="9568929" y="1132360"/>
            <a:chExt cx="1641631" cy="307989"/>
          </a:xfrm>
        </p:grpSpPr>
        <p:sp>
          <p:nvSpPr>
            <p:cNvPr id="50" name="Заголовок 1"/>
            <p:cNvSpPr txBox="1">
              <a:spLocks/>
            </p:cNvSpPr>
            <p:nvPr/>
          </p:nvSpPr>
          <p:spPr>
            <a:xfrm>
              <a:off x="9587245" y="1132360"/>
              <a:ext cx="1623315" cy="30798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1" name="Прямая соединительная линия 50"/>
            <p:cNvCxnSpPr/>
            <p:nvPr/>
          </p:nvCxnSpPr>
          <p:spPr>
            <a:xfrm flipV="1">
              <a:off x="9568929" y="1303113"/>
              <a:ext cx="215999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единительная линия 51"/>
            <p:cNvCxnSpPr/>
            <p:nvPr/>
          </p:nvCxnSpPr>
          <p:spPr>
            <a:xfrm flipV="1">
              <a:off x="10076312" y="1303113"/>
              <a:ext cx="215999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единительная линия 52"/>
            <p:cNvCxnSpPr/>
            <p:nvPr/>
          </p:nvCxnSpPr>
          <p:spPr>
            <a:xfrm flipV="1">
              <a:off x="10554579" y="1303113"/>
              <a:ext cx="215999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Группа 53"/>
          <p:cNvGrpSpPr/>
          <p:nvPr/>
        </p:nvGrpSpPr>
        <p:grpSpPr>
          <a:xfrm>
            <a:off x="2262292" y="4512268"/>
            <a:ext cx="1295356" cy="315390"/>
            <a:chOff x="9568929" y="1132360"/>
            <a:chExt cx="1641631" cy="307989"/>
          </a:xfrm>
        </p:grpSpPr>
        <p:sp>
          <p:nvSpPr>
            <p:cNvPr id="55" name="Заголовок 1"/>
            <p:cNvSpPr txBox="1">
              <a:spLocks/>
            </p:cNvSpPr>
            <p:nvPr/>
          </p:nvSpPr>
          <p:spPr>
            <a:xfrm>
              <a:off x="9587245" y="1132360"/>
              <a:ext cx="1623315" cy="30798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6" name="Прямая соединительная линия 55"/>
            <p:cNvCxnSpPr/>
            <p:nvPr/>
          </p:nvCxnSpPr>
          <p:spPr>
            <a:xfrm flipV="1">
              <a:off x="9568929" y="1303113"/>
              <a:ext cx="215999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56"/>
            <p:cNvCxnSpPr/>
            <p:nvPr/>
          </p:nvCxnSpPr>
          <p:spPr>
            <a:xfrm flipV="1">
              <a:off x="10076312" y="1303113"/>
              <a:ext cx="215999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/>
            <p:cNvCxnSpPr/>
            <p:nvPr/>
          </p:nvCxnSpPr>
          <p:spPr>
            <a:xfrm flipV="1">
              <a:off x="10554579" y="1303113"/>
              <a:ext cx="215999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Группа 58"/>
          <p:cNvGrpSpPr/>
          <p:nvPr/>
        </p:nvGrpSpPr>
        <p:grpSpPr>
          <a:xfrm>
            <a:off x="6365701" y="4523557"/>
            <a:ext cx="1295356" cy="315390"/>
            <a:chOff x="9568929" y="1132360"/>
            <a:chExt cx="1641631" cy="307989"/>
          </a:xfrm>
        </p:grpSpPr>
        <p:sp>
          <p:nvSpPr>
            <p:cNvPr id="60" name="Заголовок 1"/>
            <p:cNvSpPr txBox="1">
              <a:spLocks/>
            </p:cNvSpPr>
            <p:nvPr/>
          </p:nvSpPr>
          <p:spPr>
            <a:xfrm>
              <a:off x="9587245" y="1132360"/>
              <a:ext cx="1623315" cy="30798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1" name="Прямая соединительная линия 60"/>
            <p:cNvCxnSpPr/>
            <p:nvPr/>
          </p:nvCxnSpPr>
          <p:spPr>
            <a:xfrm flipV="1">
              <a:off x="9568929" y="1303113"/>
              <a:ext cx="215999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единительная линия 61"/>
            <p:cNvCxnSpPr/>
            <p:nvPr/>
          </p:nvCxnSpPr>
          <p:spPr>
            <a:xfrm flipV="1">
              <a:off x="10076312" y="1303113"/>
              <a:ext cx="215999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Прямая соединительная линия 62"/>
            <p:cNvCxnSpPr/>
            <p:nvPr/>
          </p:nvCxnSpPr>
          <p:spPr>
            <a:xfrm flipV="1">
              <a:off x="10554579" y="1303113"/>
              <a:ext cx="215999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Группа 63"/>
          <p:cNvGrpSpPr/>
          <p:nvPr/>
        </p:nvGrpSpPr>
        <p:grpSpPr>
          <a:xfrm>
            <a:off x="10238899" y="4511281"/>
            <a:ext cx="1295356" cy="315390"/>
            <a:chOff x="9568929" y="1132360"/>
            <a:chExt cx="1641631" cy="307989"/>
          </a:xfrm>
        </p:grpSpPr>
        <p:sp>
          <p:nvSpPr>
            <p:cNvPr id="65" name="Заголовок 1"/>
            <p:cNvSpPr txBox="1">
              <a:spLocks/>
            </p:cNvSpPr>
            <p:nvPr/>
          </p:nvSpPr>
          <p:spPr>
            <a:xfrm>
              <a:off x="9587245" y="1132360"/>
              <a:ext cx="1623315" cy="30798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6" name="Прямая соединительная линия 65"/>
            <p:cNvCxnSpPr/>
            <p:nvPr/>
          </p:nvCxnSpPr>
          <p:spPr>
            <a:xfrm flipV="1">
              <a:off x="9568929" y="1303113"/>
              <a:ext cx="215999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Прямая соединительная линия 66"/>
            <p:cNvCxnSpPr/>
            <p:nvPr/>
          </p:nvCxnSpPr>
          <p:spPr>
            <a:xfrm flipV="1">
              <a:off x="10076312" y="1303113"/>
              <a:ext cx="215999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Прямая соединительная линия 67"/>
            <p:cNvCxnSpPr/>
            <p:nvPr/>
          </p:nvCxnSpPr>
          <p:spPr>
            <a:xfrm flipV="1">
              <a:off x="10554579" y="1303113"/>
              <a:ext cx="215999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Заголовок 1"/>
          <p:cNvSpPr txBox="1">
            <a:spLocks/>
          </p:cNvSpPr>
          <p:nvPr/>
        </p:nvSpPr>
        <p:spPr>
          <a:xfrm>
            <a:off x="2486394" y="731433"/>
            <a:ext cx="7249404" cy="446672"/>
          </a:xfrm>
          <a:prstGeom prst="rect">
            <a:avLst/>
          </a:prstGeom>
        </p:spPr>
        <p:txBody>
          <a:bodyPr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ядро 1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локальный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– ядро 2 (удаленный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– ядро 3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удаленный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320272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306" y="4143766"/>
            <a:ext cx="3924000" cy="2736000"/>
          </a:xfrm>
          <a:prstGeom prst="rect">
            <a:avLst/>
          </a:prstGeom>
        </p:spPr>
      </p:pic>
      <p:pic>
        <p:nvPicPr>
          <p:cNvPr id="8" name="Рисунок 7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920" y="4143521"/>
            <a:ext cx="3924000" cy="2736000"/>
          </a:xfrm>
          <a:prstGeom prst="rect">
            <a:avLst/>
          </a:prstGeom>
        </p:spPr>
      </p:pic>
      <p:pic>
        <p:nvPicPr>
          <p:cNvPr id="7" name="Рисунок 6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6" y="4137618"/>
            <a:ext cx="3924000" cy="2736000"/>
          </a:xfrm>
          <a:prstGeom prst="rect">
            <a:avLst/>
          </a:prstGeom>
        </p:spPr>
      </p:pic>
      <p:pic>
        <p:nvPicPr>
          <p:cNvPr id="6" name="Рисунок 5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816" y="1180027"/>
            <a:ext cx="3924000" cy="2736000"/>
          </a:xfrm>
          <a:prstGeom prst="rect">
            <a:avLst/>
          </a:prstGeom>
        </p:spPr>
      </p:pic>
      <p:pic>
        <p:nvPicPr>
          <p:cNvPr id="5" name="Рисунок 4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581" y="1193794"/>
            <a:ext cx="3924000" cy="2736000"/>
          </a:xfrm>
          <a:prstGeom prst="rect">
            <a:avLst/>
          </a:prstGeom>
        </p:spPr>
      </p:pic>
      <p:pic>
        <p:nvPicPr>
          <p:cNvPr id="3" name="Рисунок 2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4" y="1189002"/>
            <a:ext cx="3924000" cy="27360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633399" y="1185810"/>
            <a:ext cx="7598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572367" y="6214403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090233" y="201285"/>
            <a:ext cx="9987464" cy="39669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Результаты экспериментов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Propus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состояние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Owned</a:t>
            </a:r>
            <a:r>
              <a:rPr lang="ru-RU" sz="2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800" b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43</a:t>
            </a:fld>
            <a:endParaRPr lang="ru-RU" dirty="0"/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408779" y="1157872"/>
            <a:ext cx="1328177" cy="361702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load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499170" y="4100133"/>
            <a:ext cx="1180815" cy="42897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SWP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5706" y="1184835"/>
            <a:ext cx="56075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5191" y="4155404"/>
            <a:ext cx="70480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24" name="Заголовок 1"/>
          <p:cNvSpPr txBox="1">
            <a:spLocks/>
          </p:cNvSpPr>
          <p:nvPr/>
        </p:nvSpPr>
        <p:spPr>
          <a:xfrm>
            <a:off x="5422966" y="1147153"/>
            <a:ext cx="1585688" cy="44654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store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Заголовок 1"/>
          <p:cNvSpPr txBox="1">
            <a:spLocks/>
          </p:cNvSpPr>
          <p:nvPr/>
        </p:nvSpPr>
        <p:spPr>
          <a:xfrm>
            <a:off x="5233417" y="4091341"/>
            <a:ext cx="1986238" cy="3884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FAA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631889" y="4134055"/>
            <a:ext cx="74439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26" name="Заголовок 1"/>
          <p:cNvSpPr txBox="1">
            <a:spLocks/>
          </p:cNvSpPr>
          <p:nvPr/>
        </p:nvSpPr>
        <p:spPr>
          <a:xfrm>
            <a:off x="9491717" y="1149635"/>
            <a:ext cx="1180815" cy="42897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CAS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Заголовок 1"/>
          <p:cNvSpPr txBox="1">
            <a:spLocks/>
          </p:cNvSpPr>
          <p:nvPr/>
        </p:nvSpPr>
        <p:spPr>
          <a:xfrm>
            <a:off x="9486543" y="4071079"/>
            <a:ext cx="1180815" cy="42897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unCAS</a:t>
            </a:r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87956" y="1170825"/>
            <a:ext cx="7598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485536" y="4129543"/>
            <a:ext cx="7598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591066" y="3278811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727275" y="6222381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724941" y="3278812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34191" y="6229391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635752" y="3278813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grpSp>
        <p:nvGrpSpPr>
          <p:cNvPr id="34" name="Группа 33"/>
          <p:cNvGrpSpPr/>
          <p:nvPr/>
        </p:nvGrpSpPr>
        <p:grpSpPr>
          <a:xfrm>
            <a:off x="2278674" y="1534018"/>
            <a:ext cx="1295356" cy="315390"/>
            <a:chOff x="9568929" y="1132360"/>
            <a:chExt cx="1641631" cy="307989"/>
          </a:xfrm>
        </p:grpSpPr>
        <p:sp>
          <p:nvSpPr>
            <p:cNvPr id="38" name="Заголовок 1"/>
            <p:cNvSpPr txBox="1">
              <a:spLocks/>
            </p:cNvSpPr>
            <p:nvPr/>
          </p:nvSpPr>
          <p:spPr>
            <a:xfrm>
              <a:off x="9587245" y="1132360"/>
              <a:ext cx="1623315" cy="30798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Прямая соединительная линия 38"/>
            <p:cNvCxnSpPr/>
            <p:nvPr/>
          </p:nvCxnSpPr>
          <p:spPr>
            <a:xfrm flipV="1">
              <a:off x="9568929" y="1303113"/>
              <a:ext cx="215999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/>
            <p:cNvCxnSpPr/>
            <p:nvPr/>
          </p:nvCxnSpPr>
          <p:spPr>
            <a:xfrm flipV="1">
              <a:off x="10076312" y="1303113"/>
              <a:ext cx="215999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/>
            <p:cNvCxnSpPr/>
            <p:nvPr/>
          </p:nvCxnSpPr>
          <p:spPr>
            <a:xfrm flipV="1">
              <a:off x="10554579" y="1303113"/>
              <a:ext cx="215999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Группа 42"/>
          <p:cNvGrpSpPr/>
          <p:nvPr/>
        </p:nvGrpSpPr>
        <p:grpSpPr>
          <a:xfrm>
            <a:off x="6361638" y="1548537"/>
            <a:ext cx="1295356" cy="315390"/>
            <a:chOff x="9568929" y="1132360"/>
            <a:chExt cx="1641631" cy="307989"/>
          </a:xfrm>
        </p:grpSpPr>
        <p:sp>
          <p:nvSpPr>
            <p:cNvPr id="45" name="Заголовок 1"/>
            <p:cNvSpPr txBox="1">
              <a:spLocks/>
            </p:cNvSpPr>
            <p:nvPr/>
          </p:nvSpPr>
          <p:spPr>
            <a:xfrm>
              <a:off x="9587245" y="1132360"/>
              <a:ext cx="1623315" cy="30798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6" name="Прямая соединительная линия 45"/>
            <p:cNvCxnSpPr/>
            <p:nvPr/>
          </p:nvCxnSpPr>
          <p:spPr>
            <a:xfrm flipV="1">
              <a:off x="9568929" y="1303113"/>
              <a:ext cx="215999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/>
            <p:cNvCxnSpPr/>
            <p:nvPr/>
          </p:nvCxnSpPr>
          <p:spPr>
            <a:xfrm flipV="1">
              <a:off x="10076312" y="1303113"/>
              <a:ext cx="215999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/>
            <p:cNvCxnSpPr/>
            <p:nvPr/>
          </p:nvCxnSpPr>
          <p:spPr>
            <a:xfrm flipV="1">
              <a:off x="10554579" y="1303113"/>
              <a:ext cx="215999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Группа 48"/>
          <p:cNvGrpSpPr/>
          <p:nvPr/>
        </p:nvGrpSpPr>
        <p:grpSpPr>
          <a:xfrm>
            <a:off x="10241377" y="1529131"/>
            <a:ext cx="1295356" cy="315390"/>
            <a:chOff x="9568929" y="1132360"/>
            <a:chExt cx="1641631" cy="307989"/>
          </a:xfrm>
        </p:grpSpPr>
        <p:sp>
          <p:nvSpPr>
            <p:cNvPr id="50" name="Заголовок 1"/>
            <p:cNvSpPr txBox="1">
              <a:spLocks/>
            </p:cNvSpPr>
            <p:nvPr/>
          </p:nvSpPr>
          <p:spPr>
            <a:xfrm>
              <a:off x="9587245" y="1132360"/>
              <a:ext cx="1623315" cy="30798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1" name="Прямая соединительная линия 50"/>
            <p:cNvCxnSpPr/>
            <p:nvPr/>
          </p:nvCxnSpPr>
          <p:spPr>
            <a:xfrm flipV="1">
              <a:off x="9568929" y="1303113"/>
              <a:ext cx="215999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единительная линия 51"/>
            <p:cNvCxnSpPr/>
            <p:nvPr/>
          </p:nvCxnSpPr>
          <p:spPr>
            <a:xfrm flipV="1">
              <a:off x="10076312" y="1303113"/>
              <a:ext cx="215999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единительная линия 52"/>
            <p:cNvCxnSpPr/>
            <p:nvPr/>
          </p:nvCxnSpPr>
          <p:spPr>
            <a:xfrm flipV="1">
              <a:off x="10554579" y="1303113"/>
              <a:ext cx="215999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Группа 53"/>
          <p:cNvGrpSpPr/>
          <p:nvPr/>
        </p:nvGrpSpPr>
        <p:grpSpPr>
          <a:xfrm>
            <a:off x="2262292" y="4512268"/>
            <a:ext cx="1295356" cy="315390"/>
            <a:chOff x="9568929" y="1132360"/>
            <a:chExt cx="1641631" cy="307989"/>
          </a:xfrm>
        </p:grpSpPr>
        <p:sp>
          <p:nvSpPr>
            <p:cNvPr id="55" name="Заголовок 1"/>
            <p:cNvSpPr txBox="1">
              <a:spLocks/>
            </p:cNvSpPr>
            <p:nvPr/>
          </p:nvSpPr>
          <p:spPr>
            <a:xfrm>
              <a:off x="9587245" y="1132360"/>
              <a:ext cx="1623315" cy="30798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6" name="Прямая соединительная линия 55"/>
            <p:cNvCxnSpPr/>
            <p:nvPr/>
          </p:nvCxnSpPr>
          <p:spPr>
            <a:xfrm flipV="1">
              <a:off x="9568929" y="1303113"/>
              <a:ext cx="215999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56"/>
            <p:cNvCxnSpPr/>
            <p:nvPr/>
          </p:nvCxnSpPr>
          <p:spPr>
            <a:xfrm flipV="1">
              <a:off x="10076312" y="1303113"/>
              <a:ext cx="215999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/>
            <p:cNvCxnSpPr/>
            <p:nvPr/>
          </p:nvCxnSpPr>
          <p:spPr>
            <a:xfrm flipV="1">
              <a:off x="10554579" y="1303113"/>
              <a:ext cx="215999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Группа 58"/>
          <p:cNvGrpSpPr/>
          <p:nvPr/>
        </p:nvGrpSpPr>
        <p:grpSpPr>
          <a:xfrm>
            <a:off x="6365701" y="4523557"/>
            <a:ext cx="1295356" cy="315390"/>
            <a:chOff x="9568929" y="1132360"/>
            <a:chExt cx="1641631" cy="307989"/>
          </a:xfrm>
        </p:grpSpPr>
        <p:sp>
          <p:nvSpPr>
            <p:cNvPr id="60" name="Заголовок 1"/>
            <p:cNvSpPr txBox="1">
              <a:spLocks/>
            </p:cNvSpPr>
            <p:nvPr/>
          </p:nvSpPr>
          <p:spPr>
            <a:xfrm>
              <a:off x="9587245" y="1132360"/>
              <a:ext cx="1623315" cy="30798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1" name="Прямая соединительная линия 60"/>
            <p:cNvCxnSpPr/>
            <p:nvPr/>
          </p:nvCxnSpPr>
          <p:spPr>
            <a:xfrm flipV="1">
              <a:off x="9568929" y="1303113"/>
              <a:ext cx="215999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единительная линия 61"/>
            <p:cNvCxnSpPr/>
            <p:nvPr/>
          </p:nvCxnSpPr>
          <p:spPr>
            <a:xfrm flipV="1">
              <a:off x="10076312" y="1303113"/>
              <a:ext cx="215999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Прямая соединительная линия 62"/>
            <p:cNvCxnSpPr/>
            <p:nvPr/>
          </p:nvCxnSpPr>
          <p:spPr>
            <a:xfrm flipV="1">
              <a:off x="10554579" y="1303113"/>
              <a:ext cx="215999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Группа 63"/>
          <p:cNvGrpSpPr/>
          <p:nvPr/>
        </p:nvGrpSpPr>
        <p:grpSpPr>
          <a:xfrm>
            <a:off x="10238899" y="4511281"/>
            <a:ext cx="1295356" cy="315390"/>
            <a:chOff x="9568929" y="1132360"/>
            <a:chExt cx="1641631" cy="307989"/>
          </a:xfrm>
        </p:grpSpPr>
        <p:sp>
          <p:nvSpPr>
            <p:cNvPr id="65" name="Заголовок 1"/>
            <p:cNvSpPr txBox="1">
              <a:spLocks/>
            </p:cNvSpPr>
            <p:nvPr/>
          </p:nvSpPr>
          <p:spPr>
            <a:xfrm>
              <a:off x="9587245" y="1132360"/>
              <a:ext cx="1623315" cy="30798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6" name="Прямая соединительная линия 65"/>
            <p:cNvCxnSpPr/>
            <p:nvPr/>
          </p:nvCxnSpPr>
          <p:spPr>
            <a:xfrm flipV="1">
              <a:off x="9568929" y="1303113"/>
              <a:ext cx="215999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Прямая соединительная линия 66"/>
            <p:cNvCxnSpPr/>
            <p:nvPr/>
          </p:nvCxnSpPr>
          <p:spPr>
            <a:xfrm flipV="1">
              <a:off x="10076312" y="1303113"/>
              <a:ext cx="215999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Прямая соединительная линия 67"/>
            <p:cNvCxnSpPr/>
            <p:nvPr/>
          </p:nvCxnSpPr>
          <p:spPr>
            <a:xfrm flipV="1">
              <a:off x="10554579" y="1303113"/>
              <a:ext cx="215999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Заголовок 1"/>
          <p:cNvSpPr txBox="1">
            <a:spLocks/>
          </p:cNvSpPr>
          <p:nvPr/>
        </p:nvSpPr>
        <p:spPr>
          <a:xfrm>
            <a:off x="2466277" y="754314"/>
            <a:ext cx="7249404" cy="446672"/>
          </a:xfrm>
          <a:prstGeom prst="rect">
            <a:avLst/>
          </a:prstGeom>
        </p:spPr>
        <p:txBody>
          <a:bodyPr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ядро 1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локальный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– ядро 2 (удаленный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– ядро 3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удаленный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361704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811" y="4113171"/>
            <a:ext cx="3924000" cy="2736000"/>
          </a:xfrm>
          <a:prstGeom prst="rect">
            <a:avLst/>
          </a:prstGeom>
        </p:spPr>
      </p:pic>
      <p:pic>
        <p:nvPicPr>
          <p:cNvPr id="18" name="Рисунок 17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543" y="4126801"/>
            <a:ext cx="3924000" cy="2736000"/>
          </a:xfrm>
          <a:prstGeom prst="rect">
            <a:avLst/>
          </a:prstGeom>
        </p:spPr>
      </p:pic>
      <p:pic>
        <p:nvPicPr>
          <p:cNvPr id="13" name="Рисунок 12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686" y="1178624"/>
            <a:ext cx="3924000" cy="2736000"/>
          </a:xfrm>
          <a:prstGeom prst="rect">
            <a:avLst/>
          </a:prstGeom>
        </p:spPr>
      </p:pic>
      <p:pic>
        <p:nvPicPr>
          <p:cNvPr id="12" name="Рисунок 11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000" y="1197099"/>
            <a:ext cx="3924000" cy="2736000"/>
          </a:xfrm>
          <a:prstGeom prst="rect">
            <a:avLst/>
          </a:prstGeom>
        </p:spPr>
      </p:pic>
      <p:pic>
        <p:nvPicPr>
          <p:cNvPr id="11" name="Рисунок 10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3" y="1188910"/>
            <a:ext cx="3924000" cy="27360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633399" y="1185810"/>
            <a:ext cx="7598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572367" y="6214403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44</a:t>
            </a:fld>
            <a:endParaRPr lang="ru-RU" dirty="0"/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408779" y="1157872"/>
            <a:ext cx="1328177" cy="361702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load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499170" y="4100133"/>
            <a:ext cx="1180815" cy="42897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SWP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2151" y="1173546"/>
            <a:ext cx="56075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24" name="Заголовок 1"/>
          <p:cNvSpPr txBox="1">
            <a:spLocks/>
          </p:cNvSpPr>
          <p:nvPr/>
        </p:nvSpPr>
        <p:spPr>
          <a:xfrm>
            <a:off x="5422966" y="1147153"/>
            <a:ext cx="1585688" cy="44654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store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Заголовок 1"/>
          <p:cNvSpPr txBox="1">
            <a:spLocks/>
          </p:cNvSpPr>
          <p:nvPr/>
        </p:nvSpPr>
        <p:spPr>
          <a:xfrm>
            <a:off x="5233417" y="4091341"/>
            <a:ext cx="1986238" cy="3884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FAA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631889" y="4134055"/>
            <a:ext cx="74439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26" name="Заголовок 1"/>
          <p:cNvSpPr txBox="1">
            <a:spLocks/>
          </p:cNvSpPr>
          <p:nvPr/>
        </p:nvSpPr>
        <p:spPr>
          <a:xfrm>
            <a:off x="9491717" y="1149635"/>
            <a:ext cx="1180815" cy="42897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CAS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Заголовок 1"/>
          <p:cNvSpPr txBox="1">
            <a:spLocks/>
          </p:cNvSpPr>
          <p:nvPr/>
        </p:nvSpPr>
        <p:spPr>
          <a:xfrm>
            <a:off x="9486543" y="4071079"/>
            <a:ext cx="1180815" cy="42897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unCAS</a:t>
            </a:r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87956" y="1170825"/>
            <a:ext cx="7598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485536" y="4129543"/>
            <a:ext cx="7598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591066" y="3278811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727275" y="6222381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724941" y="3278812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635752" y="3278813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grpSp>
        <p:nvGrpSpPr>
          <p:cNvPr id="34" name="Группа 33"/>
          <p:cNvGrpSpPr/>
          <p:nvPr/>
        </p:nvGrpSpPr>
        <p:grpSpPr>
          <a:xfrm>
            <a:off x="2289963" y="1545307"/>
            <a:ext cx="1295356" cy="315390"/>
            <a:chOff x="9568929" y="1132360"/>
            <a:chExt cx="1641631" cy="307989"/>
          </a:xfrm>
        </p:grpSpPr>
        <p:sp>
          <p:nvSpPr>
            <p:cNvPr id="38" name="Заголовок 1"/>
            <p:cNvSpPr txBox="1">
              <a:spLocks/>
            </p:cNvSpPr>
            <p:nvPr/>
          </p:nvSpPr>
          <p:spPr>
            <a:xfrm>
              <a:off x="9587245" y="1132360"/>
              <a:ext cx="1623315" cy="30798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Прямая соединительная линия 38"/>
            <p:cNvCxnSpPr/>
            <p:nvPr/>
          </p:nvCxnSpPr>
          <p:spPr>
            <a:xfrm flipV="1">
              <a:off x="9568929" y="1303113"/>
              <a:ext cx="215999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/>
            <p:cNvCxnSpPr/>
            <p:nvPr/>
          </p:nvCxnSpPr>
          <p:spPr>
            <a:xfrm flipV="1">
              <a:off x="10076312" y="1303113"/>
              <a:ext cx="215999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/>
            <p:cNvCxnSpPr/>
            <p:nvPr/>
          </p:nvCxnSpPr>
          <p:spPr>
            <a:xfrm flipV="1">
              <a:off x="10554579" y="1303113"/>
              <a:ext cx="215999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Группа 42"/>
          <p:cNvGrpSpPr/>
          <p:nvPr/>
        </p:nvGrpSpPr>
        <p:grpSpPr>
          <a:xfrm>
            <a:off x="6361638" y="1548537"/>
            <a:ext cx="1295356" cy="315390"/>
            <a:chOff x="9568929" y="1132360"/>
            <a:chExt cx="1641631" cy="307989"/>
          </a:xfrm>
        </p:grpSpPr>
        <p:sp>
          <p:nvSpPr>
            <p:cNvPr id="45" name="Заголовок 1"/>
            <p:cNvSpPr txBox="1">
              <a:spLocks/>
            </p:cNvSpPr>
            <p:nvPr/>
          </p:nvSpPr>
          <p:spPr>
            <a:xfrm>
              <a:off x="9587245" y="1132360"/>
              <a:ext cx="1623315" cy="30798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6" name="Прямая соединительная линия 45"/>
            <p:cNvCxnSpPr/>
            <p:nvPr/>
          </p:nvCxnSpPr>
          <p:spPr>
            <a:xfrm flipV="1">
              <a:off x="9568929" y="1303113"/>
              <a:ext cx="215999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/>
            <p:cNvCxnSpPr/>
            <p:nvPr/>
          </p:nvCxnSpPr>
          <p:spPr>
            <a:xfrm flipV="1">
              <a:off x="10076312" y="1303113"/>
              <a:ext cx="215999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/>
            <p:cNvCxnSpPr/>
            <p:nvPr/>
          </p:nvCxnSpPr>
          <p:spPr>
            <a:xfrm flipV="1">
              <a:off x="10554579" y="1303113"/>
              <a:ext cx="215999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Группа 48"/>
          <p:cNvGrpSpPr/>
          <p:nvPr/>
        </p:nvGrpSpPr>
        <p:grpSpPr>
          <a:xfrm>
            <a:off x="10241377" y="1529131"/>
            <a:ext cx="1295356" cy="315390"/>
            <a:chOff x="9568929" y="1132360"/>
            <a:chExt cx="1641631" cy="307989"/>
          </a:xfrm>
        </p:grpSpPr>
        <p:sp>
          <p:nvSpPr>
            <p:cNvPr id="50" name="Заголовок 1"/>
            <p:cNvSpPr txBox="1">
              <a:spLocks/>
            </p:cNvSpPr>
            <p:nvPr/>
          </p:nvSpPr>
          <p:spPr>
            <a:xfrm>
              <a:off x="9587245" y="1132360"/>
              <a:ext cx="1623315" cy="30798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1" name="Прямая соединительная линия 50"/>
            <p:cNvCxnSpPr/>
            <p:nvPr/>
          </p:nvCxnSpPr>
          <p:spPr>
            <a:xfrm flipV="1">
              <a:off x="9568929" y="1303113"/>
              <a:ext cx="215999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единительная линия 51"/>
            <p:cNvCxnSpPr/>
            <p:nvPr/>
          </p:nvCxnSpPr>
          <p:spPr>
            <a:xfrm flipV="1">
              <a:off x="10076312" y="1303113"/>
              <a:ext cx="215999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единительная линия 52"/>
            <p:cNvCxnSpPr/>
            <p:nvPr/>
          </p:nvCxnSpPr>
          <p:spPr>
            <a:xfrm flipV="1">
              <a:off x="10554579" y="1303113"/>
              <a:ext cx="215999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Группа 2"/>
          <p:cNvGrpSpPr/>
          <p:nvPr/>
        </p:nvGrpSpPr>
        <p:grpSpPr>
          <a:xfrm>
            <a:off x="77785" y="4139456"/>
            <a:ext cx="3924000" cy="2736000"/>
            <a:chOff x="77785" y="4139456"/>
            <a:chExt cx="3924000" cy="2736000"/>
          </a:xfrm>
        </p:grpSpPr>
        <p:pic>
          <p:nvPicPr>
            <p:cNvPr id="14" name="Рисунок 13"/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85" y="4139456"/>
              <a:ext cx="3924000" cy="27360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65191" y="4155404"/>
              <a:ext cx="70480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Calibri" panose="020F0502020204030204" pitchFamily="34" charset="0"/>
                </a:rPr>
                <a:t>l</a:t>
              </a:r>
              <a:r>
                <a:rPr lang="en-US" sz="1400" dirty="0">
                  <a:latin typeface="Calibri" panose="020F0502020204030204" pitchFamily="34" charset="0"/>
                </a:rPr>
                <a:t>, </a:t>
              </a:r>
              <a:r>
                <a:rPr lang="ru-RU" sz="1400" dirty="0" err="1">
                  <a:latin typeface="Calibri" panose="020F0502020204030204" pitchFamily="34" charset="0"/>
                </a:rPr>
                <a:t>нс</a:t>
              </a:r>
              <a:endParaRPr lang="ru-RU" sz="1400" dirty="0">
                <a:latin typeface="Calibri" panose="020F050202020403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634191" y="6229391"/>
              <a:ext cx="27764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latin typeface="Calibri" panose="020F0502020204030204" pitchFamily="34" charset="0"/>
                </a:rPr>
                <a:t>d</a:t>
              </a:r>
              <a:endParaRPr lang="ru-RU" sz="1400" dirty="0">
                <a:latin typeface="Calibri" panose="020F0502020204030204" pitchFamily="34" charset="0"/>
              </a:endParaRPr>
            </a:p>
          </p:txBody>
        </p:sp>
        <p:grpSp>
          <p:nvGrpSpPr>
            <p:cNvPr id="54" name="Группа 53"/>
            <p:cNvGrpSpPr/>
            <p:nvPr/>
          </p:nvGrpSpPr>
          <p:grpSpPr>
            <a:xfrm>
              <a:off x="2262292" y="4512268"/>
              <a:ext cx="1295356" cy="315390"/>
              <a:chOff x="9568929" y="1132360"/>
              <a:chExt cx="1641631" cy="307989"/>
            </a:xfrm>
          </p:grpSpPr>
          <p:sp>
            <p:nvSpPr>
              <p:cNvPr id="55" name="Заголовок 1"/>
              <p:cNvSpPr txBox="1">
                <a:spLocks/>
              </p:cNvSpPr>
              <p:nvPr/>
            </p:nvSpPr>
            <p:spPr>
              <a:xfrm>
                <a:off x="9587245" y="1132360"/>
                <a:ext cx="1623315" cy="30798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1800" b="1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c</a:t>
                </a:r>
                <a:r>
                  <a:rPr lang="en-US" sz="1600" b="1" baseline="-250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0         </a:t>
                </a:r>
                <a:r>
                  <a:rPr lang="en-US" sz="1600" b="1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c</a:t>
                </a:r>
                <a:r>
                  <a:rPr lang="en-US" sz="1600" b="1" baseline="-250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1        </a:t>
                </a:r>
                <a:r>
                  <a:rPr lang="en-US" sz="1600" b="1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c</a:t>
                </a:r>
                <a:r>
                  <a:rPr lang="en-US" sz="1600" b="1" baseline="-250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2   </a:t>
                </a:r>
                <a:endPara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6" name="Прямая соединительная линия 55"/>
              <p:cNvCxnSpPr/>
              <p:nvPr/>
            </p:nvCxnSpPr>
            <p:spPr>
              <a:xfrm flipV="1">
                <a:off x="9568929" y="1303113"/>
                <a:ext cx="215999" cy="0"/>
              </a:xfrm>
              <a:prstGeom prst="line">
                <a:avLst/>
              </a:prstGeom>
              <a:ln w="444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Прямая соединительная линия 56"/>
              <p:cNvCxnSpPr/>
              <p:nvPr/>
            </p:nvCxnSpPr>
            <p:spPr>
              <a:xfrm flipV="1">
                <a:off x="10076312" y="1303113"/>
                <a:ext cx="215999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Прямая соединительная линия 57"/>
              <p:cNvCxnSpPr/>
              <p:nvPr/>
            </p:nvCxnSpPr>
            <p:spPr>
              <a:xfrm flipV="1">
                <a:off x="10554579" y="1303113"/>
                <a:ext cx="215999" cy="0"/>
              </a:xfrm>
              <a:prstGeom prst="line">
                <a:avLst/>
              </a:prstGeom>
              <a:ln w="444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Группа 58"/>
          <p:cNvGrpSpPr/>
          <p:nvPr/>
        </p:nvGrpSpPr>
        <p:grpSpPr>
          <a:xfrm>
            <a:off x="6365701" y="4523557"/>
            <a:ext cx="1295356" cy="315390"/>
            <a:chOff x="9568929" y="1132360"/>
            <a:chExt cx="1641631" cy="307989"/>
          </a:xfrm>
        </p:grpSpPr>
        <p:sp>
          <p:nvSpPr>
            <p:cNvPr id="60" name="Заголовок 1"/>
            <p:cNvSpPr txBox="1">
              <a:spLocks/>
            </p:cNvSpPr>
            <p:nvPr/>
          </p:nvSpPr>
          <p:spPr>
            <a:xfrm>
              <a:off x="9587245" y="1132360"/>
              <a:ext cx="1623315" cy="30798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1" name="Прямая соединительная линия 60"/>
            <p:cNvCxnSpPr/>
            <p:nvPr/>
          </p:nvCxnSpPr>
          <p:spPr>
            <a:xfrm flipV="1">
              <a:off x="9568929" y="1303113"/>
              <a:ext cx="215999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единительная линия 61"/>
            <p:cNvCxnSpPr/>
            <p:nvPr/>
          </p:nvCxnSpPr>
          <p:spPr>
            <a:xfrm flipV="1">
              <a:off x="10076312" y="1303113"/>
              <a:ext cx="215999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Прямая соединительная линия 62"/>
            <p:cNvCxnSpPr/>
            <p:nvPr/>
          </p:nvCxnSpPr>
          <p:spPr>
            <a:xfrm flipV="1">
              <a:off x="10554579" y="1303113"/>
              <a:ext cx="215999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Группа 63"/>
          <p:cNvGrpSpPr/>
          <p:nvPr/>
        </p:nvGrpSpPr>
        <p:grpSpPr>
          <a:xfrm>
            <a:off x="10238899" y="4511281"/>
            <a:ext cx="1295356" cy="315390"/>
            <a:chOff x="9568929" y="1132360"/>
            <a:chExt cx="1641631" cy="307989"/>
          </a:xfrm>
        </p:grpSpPr>
        <p:sp>
          <p:nvSpPr>
            <p:cNvPr id="65" name="Заголовок 1"/>
            <p:cNvSpPr txBox="1">
              <a:spLocks/>
            </p:cNvSpPr>
            <p:nvPr/>
          </p:nvSpPr>
          <p:spPr>
            <a:xfrm>
              <a:off x="9587245" y="1132360"/>
              <a:ext cx="1623315" cy="30798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6" name="Прямая соединительная линия 65"/>
            <p:cNvCxnSpPr/>
            <p:nvPr/>
          </p:nvCxnSpPr>
          <p:spPr>
            <a:xfrm flipV="1">
              <a:off x="9568929" y="1303113"/>
              <a:ext cx="215999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Прямая соединительная линия 66"/>
            <p:cNvCxnSpPr/>
            <p:nvPr/>
          </p:nvCxnSpPr>
          <p:spPr>
            <a:xfrm flipV="1">
              <a:off x="10076312" y="1303113"/>
              <a:ext cx="215999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Прямая соединительная линия 67"/>
            <p:cNvCxnSpPr/>
            <p:nvPr/>
          </p:nvCxnSpPr>
          <p:spPr>
            <a:xfrm flipV="1">
              <a:off x="10554579" y="1303113"/>
              <a:ext cx="215999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Заголовок 1"/>
          <p:cNvSpPr txBox="1">
            <a:spLocks/>
          </p:cNvSpPr>
          <p:nvPr/>
        </p:nvSpPr>
        <p:spPr>
          <a:xfrm>
            <a:off x="1090233" y="201285"/>
            <a:ext cx="9987464" cy="39669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Результаты экспериментов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Propus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состояние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Exclusive</a:t>
            </a:r>
            <a:r>
              <a:rPr lang="ru-RU" sz="2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800" b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0" name="Заголовок 1"/>
          <p:cNvSpPr txBox="1">
            <a:spLocks/>
          </p:cNvSpPr>
          <p:nvPr/>
        </p:nvSpPr>
        <p:spPr>
          <a:xfrm>
            <a:off x="2466277" y="754314"/>
            <a:ext cx="7249404" cy="446672"/>
          </a:xfrm>
          <a:prstGeom prst="rect">
            <a:avLst/>
          </a:prstGeom>
        </p:spPr>
        <p:txBody>
          <a:bodyPr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ядро 1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локальный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– ядро 2 (удаленный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– ядро 3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удаленный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461690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682" y="4143133"/>
            <a:ext cx="3924000" cy="2736000"/>
          </a:xfrm>
          <a:prstGeom prst="rect">
            <a:avLst/>
          </a:prstGeom>
        </p:spPr>
      </p:pic>
      <p:pic>
        <p:nvPicPr>
          <p:cNvPr id="9" name="Рисунок 8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541" y="4147428"/>
            <a:ext cx="3924000" cy="2736000"/>
          </a:xfrm>
          <a:prstGeom prst="rect">
            <a:avLst/>
          </a:prstGeom>
        </p:spPr>
      </p:pic>
      <p:pic>
        <p:nvPicPr>
          <p:cNvPr id="8" name="Рисунок 7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5" y="4147428"/>
            <a:ext cx="3924000" cy="2736000"/>
          </a:xfrm>
          <a:prstGeom prst="rect">
            <a:avLst/>
          </a:prstGeom>
        </p:spPr>
      </p:pic>
      <p:pic>
        <p:nvPicPr>
          <p:cNvPr id="7" name="Рисунок 6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808" y="1172112"/>
            <a:ext cx="3924000" cy="2736000"/>
          </a:xfrm>
          <a:prstGeom prst="rect">
            <a:avLst/>
          </a:prstGeom>
        </p:spPr>
      </p:pic>
      <p:pic>
        <p:nvPicPr>
          <p:cNvPr id="6" name="Рисунок 5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122" y="1166178"/>
            <a:ext cx="3924000" cy="2736000"/>
          </a:xfrm>
          <a:prstGeom prst="rect">
            <a:avLst/>
          </a:prstGeom>
        </p:spPr>
      </p:pic>
      <p:pic>
        <p:nvPicPr>
          <p:cNvPr id="3" name="Рисунок 2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4" y="1172384"/>
            <a:ext cx="3924000" cy="27360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633399" y="1185810"/>
            <a:ext cx="7598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572367" y="6214403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090233" y="212574"/>
            <a:ext cx="9987464" cy="39669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Результаты экспериментов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Propus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состояние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Invalid</a:t>
            </a:r>
            <a:r>
              <a:rPr lang="ru-RU" sz="2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800" b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45</a:t>
            </a:fld>
            <a:endParaRPr lang="ru-RU" dirty="0"/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408779" y="1157872"/>
            <a:ext cx="1328177" cy="361702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load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499170" y="4100133"/>
            <a:ext cx="1180815" cy="42897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SWP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2151" y="1173546"/>
            <a:ext cx="56075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5191" y="4155404"/>
            <a:ext cx="70480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24" name="Заголовок 1"/>
          <p:cNvSpPr txBox="1">
            <a:spLocks/>
          </p:cNvSpPr>
          <p:nvPr/>
        </p:nvSpPr>
        <p:spPr>
          <a:xfrm>
            <a:off x="5422966" y="1147153"/>
            <a:ext cx="1585688" cy="44654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store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Заголовок 1"/>
          <p:cNvSpPr txBox="1">
            <a:spLocks/>
          </p:cNvSpPr>
          <p:nvPr/>
        </p:nvSpPr>
        <p:spPr>
          <a:xfrm>
            <a:off x="5233417" y="4091341"/>
            <a:ext cx="1986238" cy="3884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FAA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631889" y="4134055"/>
            <a:ext cx="74439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26" name="Заголовок 1"/>
          <p:cNvSpPr txBox="1">
            <a:spLocks/>
          </p:cNvSpPr>
          <p:nvPr/>
        </p:nvSpPr>
        <p:spPr>
          <a:xfrm>
            <a:off x="9491717" y="1149635"/>
            <a:ext cx="1180815" cy="42897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CAS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Заголовок 1"/>
          <p:cNvSpPr txBox="1">
            <a:spLocks/>
          </p:cNvSpPr>
          <p:nvPr/>
        </p:nvSpPr>
        <p:spPr>
          <a:xfrm>
            <a:off x="9486543" y="4071079"/>
            <a:ext cx="1180815" cy="42897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unCAS</a:t>
            </a:r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87956" y="1170825"/>
            <a:ext cx="7598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485536" y="4129543"/>
            <a:ext cx="7598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591066" y="3278811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727275" y="6222381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724941" y="3278812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90636" y="6229391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635752" y="3278813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grpSp>
        <p:nvGrpSpPr>
          <p:cNvPr id="34" name="Группа 33"/>
          <p:cNvGrpSpPr/>
          <p:nvPr/>
        </p:nvGrpSpPr>
        <p:grpSpPr>
          <a:xfrm>
            <a:off x="2279371" y="3078845"/>
            <a:ext cx="1295356" cy="315390"/>
            <a:chOff x="9568929" y="1132360"/>
            <a:chExt cx="1641631" cy="307989"/>
          </a:xfrm>
        </p:grpSpPr>
        <p:sp>
          <p:nvSpPr>
            <p:cNvPr id="38" name="Заголовок 1"/>
            <p:cNvSpPr txBox="1">
              <a:spLocks/>
            </p:cNvSpPr>
            <p:nvPr/>
          </p:nvSpPr>
          <p:spPr>
            <a:xfrm>
              <a:off x="9587245" y="1132360"/>
              <a:ext cx="1623315" cy="30798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Прямая соединительная линия 38"/>
            <p:cNvCxnSpPr/>
            <p:nvPr/>
          </p:nvCxnSpPr>
          <p:spPr>
            <a:xfrm flipV="1">
              <a:off x="9568929" y="1303113"/>
              <a:ext cx="215999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/>
            <p:cNvCxnSpPr/>
            <p:nvPr/>
          </p:nvCxnSpPr>
          <p:spPr>
            <a:xfrm flipV="1">
              <a:off x="10076312" y="1303113"/>
              <a:ext cx="215999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/>
            <p:cNvCxnSpPr/>
            <p:nvPr/>
          </p:nvCxnSpPr>
          <p:spPr>
            <a:xfrm flipV="1">
              <a:off x="10554579" y="1303113"/>
              <a:ext cx="215999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Группа 42"/>
          <p:cNvGrpSpPr/>
          <p:nvPr/>
        </p:nvGrpSpPr>
        <p:grpSpPr>
          <a:xfrm>
            <a:off x="6372927" y="2948360"/>
            <a:ext cx="1295356" cy="315390"/>
            <a:chOff x="9568929" y="1132360"/>
            <a:chExt cx="1641631" cy="307989"/>
          </a:xfrm>
        </p:grpSpPr>
        <p:sp>
          <p:nvSpPr>
            <p:cNvPr id="45" name="Заголовок 1"/>
            <p:cNvSpPr txBox="1">
              <a:spLocks/>
            </p:cNvSpPr>
            <p:nvPr/>
          </p:nvSpPr>
          <p:spPr>
            <a:xfrm>
              <a:off x="9587245" y="1132360"/>
              <a:ext cx="1623315" cy="30798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6" name="Прямая соединительная линия 45"/>
            <p:cNvCxnSpPr/>
            <p:nvPr/>
          </p:nvCxnSpPr>
          <p:spPr>
            <a:xfrm flipV="1">
              <a:off x="9568929" y="1303113"/>
              <a:ext cx="215999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/>
            <p:cNvCxnSpPr/>
            <p:nvPr/>
          </p:nvCxnSpPr>
          <p:spPr>
            <a:xfrm flipV="1">
              <a:off x="10076312" y="1303113"/>
              <a:ext cx="215999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/>
            <p:cNvCxnSpPr/>
            <p:nvPr/>
          </p:nvCxnSpPr>
          <p:spPr>
            <a:xfrm flipV="1">
              <a:off x="10554579" y="1303113"/>
              <a:ext cx="215999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Группа 48"/>
          <p:cNvGrpSpPr/>
          <p:nvPr/>
        </p:nvGrpSpPr>
        <p:grpSpPr>
          <a:xfrm>
            <a:off x="10241377" y="1529131"/>
            <a:ext cx="1295356" cy="315390"/>
            <a:chOff x="9568929" y="1132360"/>
            <a:chExt cx="1641631" cy="307989"/>
          </a:xfrm>
        </p:grpSpPr>
        <p:sp>
          <p:nvSpPr>
            <p:cNvPr id="50" name="Заголовок 1"/>
            <p:cNvSpPr txBox="1">
              <a:spLocks/>
            </p:cNvSpPr>
            <p:nvPr/>
          </p:nvSpPr>
          <p:spPr>
            <a:xfrm>
              <a:off x="9587245" y="1132360"/>
              <a:ext cx="1623315" cy="30798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1" name="Прямая соединительная линия 50"/>
            <p:cNvCxnSpPr/>
            <p:nvPr/>
          </p:nvCxnSpPr>
          <p:spPr>
            <a:xfrm flipV="1">
              <a:off x="9568929" y="1303113"/>
              <a:ext cx="215999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единительная линия 51"/>
            <p:cNvCxnSpPr/>
            <p:nvPr/>
          </p:nvCxnSpPr>
          <p:spPr>
            <a:xfrm flipV="1">
              <a:off x="10076312" y="1303113"/>
              <a:ext cx="215999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единительная линия 52"/>
            <p:cNvCxnSpPr/>
            <p:nvPr/>
          </p:nvCxnSpPr>
          <p:spPr>
            <a:xfrm flipV="1">
              <a:off x="10554579" y="1303113"/>
              <a:ext cx="215999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Группа 53"/>
          <p:cNvGrpSpPr/>
          <p:nvPr/>
        </p:nvGrpSpPr>
        <p:grpSpPr>
          <a:xfrm>
            <a:off x="2318737" y="6092709"/>
            <a:ext cx="1295356" cy="315390"/>
            <a:chOff x="9568929" y="1132360"/>
            <a:chExt cx="1641631" cy="307989"/>
          </a:xfrm>
        </p:grpSpPr>
        <p:sp>
          <p:nvSpPr>
            <p:cNvPr id="55" name="Заголовок 1"/>
            <p:cNvSpPr txBox="1">
              <a:spLocks/>
            </p:cNvSpPr>
            <p:nvPr/>
          </p:nvSpPr>
          <p:spPr>
            <a:xfrm>
              <a:off x="9587245" y="1132360"/>
              <a:ext cx="1623315" cy="30798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6" name="Прямая соединительная линия 55"/>
            <p:cNvCxnSpPr/>
            <p:nvPr/>
          </p:nvCxnSpPr>
          <p:spPr>
            <a:xfrm flipV="1">
              <a:off x="9568929" y="1303113"/>
              <a:ext cx="215999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56"/>
            <p:cNvCxnSpPr/>
            <p:nvPr/>
          </p:nvCxnSpPr>
          <p:spPr>
            <a:xfrm flipV="1">
              <a:off x="10076312" y="1303113"/>
              <a:ext cx="215999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/>
            <p:cNvCxnSpPr/>
            <p:nvPr/>
          </p:nvCxnSpPr>
          <p:spPr>
            <a:xfrm flipV="1">
              <a:off x="10554579" y="1303113"/>
              <a:ext cx="215999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Группа 58"/>
          <p:cNvGrpSpPr/>
          <p:nvPr/>
        </p:nvGrpSpPr>
        <p:grpSpPr>
          <a:xfrm>
            <a:off x="6365701" y="4523557"/>
            <a:ext cx="1295356" cy="315390"/>
            <a:chOff x="9568929" y="1132360"/>
            <a:chExt cx="1641631" cy="307989"/>
          </a:xfrm>
        </p:grpSpPr>
        <p:sp>
          <p:nvSpPr>
            <p:cNvPr id="60" name="Заголовок 1"/>
            <p:cNvSpPr txBox="1">
              <a:spLocks/>
            </p:cNvSpPr>
            <p:nvPr/>
          </p:nvSpPr>
          <p:spPr>
            <a:xfrm>
              <a:off x="9587245" y="1132360"/>
              <a:ext cx="1623315" cy="30798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1" name="Прямая соединительная линия 60"/>
            <p:cNvCxnSpPr/>
            <p:nvPr/>
          </p:nvCxnSpPr>
          <p:spPr>
            <a:xfrm flipV="1">
              <a:off x="9568929" y="1303113"/>
              <a:ext cx="215999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единительная линия 61"/>
            <p:cNvCxnSpPr/>
            <p:nvPr/>
          </p:nvCxnSpPr>
          <p:spPr>
            <a:xfrm flipV="1">
              <a:off x="10076312" y="1303113"/>
              <a:ext cx="215999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Прямая соединительная линия 62"/>
            <p:cNvCxnSpPr/>
            <p:nvPr/>
          </p:nvCxnSpPr>
          <p:spPr>
            <a:xfrm flipV="1">
              <a:off x="10554579" y="1303113"/>
              <a:ext cx="215999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Группа 63"/>
          <p:cNvGrpSpPr/>
          <p:nvPr/>
        </p:nvGrpSpPr>
        <p:grpSpPr>
          <a:xfrm>
            <a:off x="10205032" y="6057860"/>
            <a:ext cx="1295356" cy="315390"/>
            <a:chOff x="9568929" y="1132360"/>
            <a:chExt cx="1641631" cy="307989"/>
          </a:xfrm>
        </p:grpSpPr>
        <p:sp>
          <p:nvSpPr>
            <p:cNvPr id="65" name="Заголовок 1"/>
            <p:cNvSpPr txBox="1">
              <a:spLocks/>
            </p:cNvSpPr>
            <p:nvPr/>
          </p:nvSpPr>
          <p:spPr>
            <a:xfrm>
              <a:off x="9587245" y="1132360"/>
              <a:ext cx="1623315" cy="30798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6" name="Прямая соединительная линия 65"/>
            <p:cNvCxnSpPr/>
            <p:nvPr/>
          </p:nvCxnSpPr>
          <p:spPr>
            <a:xfrm flipV="1">
              <a:off x="9568929" y="1303113"/>
              <a:ext cx="215999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Прямая соединительная линия 66"/>
            <p:cNvCxnSpPr/>
            <p:nvPr/>
          </p:nvCxnSpPr>
          <p:spPr>
            <a:xfrm flipV="1">
              <a:off x="10076312" y="1303113"/>
              <a:ext cx="215999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Прямая соединительная линия 67"/>
            <p:cNvCxnSpPr/>
            <p:nvPr/>
          </p:nvCxnSpPr>
          <p:spPr>
            <a:xfrm flipV="1">
              <a:off x="10554579" y="1303113"/>
              <a:ext cx="215999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Заголовок 1"/>
          <p:cNvSpPr txBox="1">
            <a:spLocks/>
          </p:cNvSpPr>
          <p:nvPr/>
        </p:nvSpPr>
        <p:spPr>
          <a:xfrm>
            <a:off x="3068323" y="2777067"/>
            <a:ext cx="511903" cy="313067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   </a:t>
            </a:r>
            <a:endParaRPr lang="en-US" sz="16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9" name="Заголовок 1"/>
          <p:cNvSpPr txBox="1">
            <a:spLocks/>
          </p:cNvSpPr>
          <p:nvPr/>
        </p:nvSpPr>
        <p:spPr>
          <a:xfrm>
            <a:off x="2466277" y="754314"/>
            <a:ext cx="7249404" cy="446672"/>
          </a:xfrm>
          <a:prstGeom prst="rect">
            <a:avLst/>
          </a:prstGeom>
        </p:spPr>
        <p:txBody>
          <a:bodyPr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ядро 1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локальный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– ядро 2 (удаленный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– ядро 3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удаленный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842791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060" y="4140974"/>
            <a:ext cx="3924000" cy="2736000"/>
          </a:xfrm>
          <a:prstGeom prst="rect">
            <a:avLst/>
          </a:prstGeom>
        </p:spPr>
      </p:pic>
      <p:pic>
        <p:nvPicPr>
          <p:cNvPr id="14" name="Рисунок 13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993" y="4128990"/>
            <a:ext cx="3924000" cy="2736000"/>
          </a:xfrm>
          <a:prstGeom prst="rect">
            <a:avLst/>
          </a:prstGeom>
        </p:spPr>
      </p:pic>
      <p:pic>
        <p:nvPicPr>
          <p:cNvPr id="13" name="Рисунок 12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4" y="4144165"/>
            <a:ext cx="3924000" cy="2736000"/>
          </a:xfrm>
          <a:prstGeom prst="rect">
            <a:avLst/>
          </a:prstGeom>
        </p:spPr>
      </p:pic>
      <p:pic>
        <p:nvPicPr>
          <p:cNvPr id="12" name="Рисунок 11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960" y="1165575"/>
            <a:ext cx="3924000" cy="2736000"/>
          </a:xfrm>
          <a:prstGeom prst="rect">
            <a:avLst/>
          </a:prstGeom>
        </p:spPr>
      </p:pic>
      <p:pic>
        <p:nvPicPr>
          <p:cNvPr id="11" name="Рисунок 10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733" y="1187035"/>
            <a:ext cx="3924000" cy="2736000"/>
          </a:xfrm>
          <a:prstGeom prst="rect">
            <a:avLst/>
          </a:prstGeom>
        </p:spPr>
      </p:pic>
      <p:pic>
        <p:nvPicPr>
          <p:cNvPr id="5" name="Рисунок 4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4" y="1176864"/>
            <a:ext cx="3924000" cy="27360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622110" y="1185810"/>
            <a:ext cx="7598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572367" y="6214403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090233" y="212574"/>
            <a:ext cx="9987464" cy="39669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Результаты экспериментов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Trinity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состояние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Modified</a:t>
            </a:r>
            <a:r>
              <a:rPr lang="ru-RU" sz="2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800" b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46</a:t>
            </a:fld>
            <a:endParaRPr lang="ru-RU" dirty="0"/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408779" y="1157872"/>
            <a:ext cx="1328177" cy="361702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load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499170" y="4100133"/>
            <a:ext cx="1180815" cy="42897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SWP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2151" y="1173546"/>
            <a:ext cx="56075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5191" y="4155404"/>
            <a:ext cx="70480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24" name="Заголовок 1"/>
          <p:cNvSpPr txBox="1">
            <a:spLocks/>
          </p:cNvSpPr>
          <p:nvPr/>
        </p:nvSpPr>
        <p:spPr>
          <a:xfrm>
            <a:off x="5422966" y="1147153"/>
            <a:ext cx="1585688" cy="44654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store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Заголовок 1"/>
          <p:cNvSpPr txBox="1">
            <a:spLocks/>
          </p:cNvSpPr>
          <p:nvPr/>
        </p:nvSpPr>
        <p:spPr>
          <a:xfrm>
            <a:off x="5233417" y="4091341"/>
            <a:ext cx="1986238" cy="3884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FAA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631889" y="4134055"/>
            <a:ext cx="74439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26" name="Заголовок 1"/>
          <p:cNvSpPr txBox="1">
            <a:spLocks/>
          </p:cNvSpPr>
          <p:nvPr/>
        </p:nvSpPr>
        <p:spPr>
          <a:xfrm>
            <a:off x="9491717" y="1149635"/>
            <a:ext cx="1180815" cy="42897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CAS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Заголовок 1"/>
          <p:cNvSpPr txBox="1">
            <a:spLocks/>
          </p:cNvSpPr>
          <p:nvPr/>
        </p:nvSpPr>
        <p:spPr>
          <a:xfrm>
            <a:off x="9486543" y="4071079"/>
            <a:ext cx="1180815" cy="42897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unCAS</a:t>
            </a:r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87956" y="1170825"/>
            <a:ext cx="7598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485536" y="4129543"/>
            <a:ext cx="7598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591066" y="3278811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727275" y="6222381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724941" y="3278812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90636" y="6229391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635752" y="3278813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grpSp>
        <p:nvGrpSpPr>
          <p:cNvPr id="34" name="Группа 33"/>
          <p:cNvGrpSpPr/>
          <p:nvPr/>
        </p:nvGrpSpPr>
        <p:grpSpPr>
          <a:xfrm>
            <a:off x="1025796" y="1527316"/>
            <a:ext cx="1295356" cy="315390"/>
            <a:chOff x="9568929" y="1132360"/>
            <a:chExt cx="1641631" cy="307989"/>
          </a:xfrm>
        </p:grpSpPr>
        <p:sp>
          <p:nvSpPr>
            <p:cNvPr id="38" name="Заголовок 1"/>
            <p:cNvSpPr txBox="1">
              <a:spLocks/>
            </p:cNvSpPr>
            <p:nvPr/>
          </p:nvSpPr>
          <p:spPr>
            <a:xfrm>
              <a:off x="9587245" y="1132360"/>
              <a:ext cx="1623315" cy="30798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Прямая соединительная линия 38"/>
            <p:cNvCxnSpPr/>
            <p:nvPr/>
          </p:nvCxnSpPr>
          <p:spPr>
            <a:xfrm flipV="1">
              <a:off x="9568929" y="1303113"/>
              <a:ext cx="215999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/>
            <p:cNvCxnSpPr/>
            <p:nvPr/>
          </p:nvCxnSpPr>
          <p:spPr>
            <a:xfrm flipV="1">
              <a:off x="10076312" y="1303113"/>
              <a:ext cx="215999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/>
            <p:cNvCxnSpPr/>
            <p:nvPr/>
          </p:nvCxnSpPr>
          <p:spPr>
            <a:xfrm flipV="1">
              <a:off x="10554579" y="1303113"/>
              <a:ext cx="215999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Группа 42"/>
          <p:cNvGrpSpPr/>
          <p:nvPr/>
        </p:nvGrpSpPr>
        <p:grpSpPr>
          <a:xfrm>
            <a:off x="6395504" y="1548537"/>
            <a:ext cx="1265550" cy="445353"/>
            <a:chOff x="9568929" y="1132360"/>
            <a:chExt cx="1612673" cy="307989"/>
          </a:xfrm>
        </p:grpSpPr>
        <p:sp>
          <p:nvSpPr>
            <p:cNvPr id="45" name="Заголовок 1"/>
            <p:cNvSpPr txBox="1">
              <a:spLocks/>
            </p:cNvSpPr>
            <p:nvPr/>
          </p:nvSpPr>
          <p:spPr>
            <a:xfrm>
              <a:off x="9587246" y="1132360"/>
              <a:ext cx="1594356" cy="30798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6" name="Прямая соединительная линия 45"/>
            <p:cNvCxnSpPr/>
            <p:nvPr/>
          </p:nvCxnSpPr>
          <p:spPr>
            <a:xfrm flipV="1">
              <a:off x="9568929" y="1303113"/>
              <a:ext cx="215999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/>
            <p:cNvCxnSpPr/>
            <p:nvPr/>
          </p:nvCxnSpPr>
          <p:spPr>
            <a:xfrm flipV="1">
              <a:off x="10076312" y="1303113"/>
              <a:ext cx="215999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/>
            <p:cNvCxnSpPr/>
            <p:nvPr/>
          </p:nvCxnSpPr>
          <p:spPr>
            <a:xfrm flipV="1">
              <a:off x="10554579" y="1303113"/>
              <a:ext cx="215999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Группа 48"/>
          <p:cNvGrpSpPr/>
          <p:nvPr/>
        </p:nvGrpSpPr>
        <p:grpSpPr>
          <a:xfrm>
            <a:off x="10286531" y="2234813"/>
            <a:ext cx="1238453" cy="320913"/>
            <a:chOff x="9568929" y="1126967"/>
            <a:chExt cx="1569517" cy="313382"/>
          </a:xfrm>
        </p:grpSpPr>
        <p:sp>
          <p:nvSpPr>
            <p:cNvPr id="50" name="Заголовок 1"/>
            <p:cNvSpPr txBox="1">
              <a:spLocks/>
            </p:cNvSpPr>
            <p:nvPr/>
          </p:nvSpPr>
          <p:spPr>
            <a:xfrm>
              <a:off x="9587246" y="1126967"/>
              <a:ext cx="1551200" cy="313382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1" name="Прямая соединительная линия 50"/>
            <p:cNvCxnSpPr/>
            <p:nvPr/>
          </p:nvCxnSpPr>
          <p:spPr>
            <a:xfrm flipV="1">
              <a:off x="9568929" y="1303113"/>
              <a:ext cx="215999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единительная линия 51"/>
            <p:cNvCxnSpPr/>
            <p:nvPr/>
          </p:nvCxnSpPr>
          <p:spPr>
            <a:xfrm flipV="1">
              <a:off x="10076312" y="1303113"/>
              <a:ext cx="215999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единительная линия 52"/>
            <p:cNvCxnSpPr/>
            <p:nvPr/>
          </p:nvCxnSpPr>
          <p:spPr>
            <a:xfrm flipV="1">
              <a:off x="10554579" y="1303113"/>
              <a:ext cx="215999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Группа 53"/>
          <p:cNvGrpSpPr/>
          <p:nvPr/>
        </p:nvGrpSpPr>
        <p:grpSpPr>
          <a:xfrm>
            <a:off x="2366318" y="4512268"/>
            <a:ext cx="1249742" cy="315390"/>
            <a:chOff x="9554622" y="1132360"/>
            <a:chExt cx="1583825" cy="307989"/>
          </a:xfrm>
        </p:grpSpPr>
        <p:sp>
          <p:nvSpPr>
            <p:cNvPr id="55" name="Заголовок 1"/>
            <p:cNvSpPr txBox="1">
              <a:spLocks/>
            </p:cNvSpPr>
            <p:nvPr/>
          </p:nvSpPr>
          <p:spPr>
            <a:xfrm>
              <a:off x="9587246" y="1132360"/>
              <a:ext cx="1551201" cy="30798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6" name="Прямая соединительная линия 55"/>
            <p:cNvCxnSpPr/>
            <p:nvPr/>
          </p:nvCxnSpPr>
          <p:spPr>
            <a:xfrm flipV="1">
              <a:off x="9554622" y="1303113"/>
              <a:ext cx="215998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56"/>
            <p:cNvCxnSpPr/>
            <p:nvPr/>
          </p:nvCxnSpPr>
          <p:spPr>
            <a:xfrm flipV="1">
              <a:off x="10076312" y="1303113"/>
              <a:ext cx="215999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/>
            <p:cNvCxnSpPr/>
            <p:nvPr/>
          </p:nvCxnSpPr>
          <p:spPr>
            <a:xfrm flipV="1">
              <a:off x="10554579" y="1303113"/>
              <a:ext cx="215999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Группа 58"/>
          <p:cNvGrpSpPr/>
          <p:nvPr/>
        </p:nvGrpSpPr>
        <p:grpSpPr>
          <a:xfrm>
            <a:off x="6422138" y="4512268"/>
            <a:ext cx="1249742" cy="315390"/>
            <a:chOff x="9554622" y="1132360"/>
            <a:chExt cx="1583825" cy="307989"/>
          </a:xfrm>
        </p:grpSpPr>
        <p:sp>
          <p:nvSpPr>
            <p:cNvPr id="60" name="Заголовок 1"/>
            <p:cNvSpPr txBox="1">
              <a:spLocks/>
            </p:cNvSpPr>
            <p:nvPr/>
          </p:nvSpPr>
          <p:spPr>
            <a:xfrm>
              <a:off x="9587246" y="1132360"/>
              <a:ext cx="1551201" cy="30798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1" name="Прямая соединительная линия 60"/>
            <p:cNvCxnSpPr/>
            <p:nvPr/>
          </p:nvCxnSpPr>
          <p:spPr>
            <a:xfrm flipV="1">
              <a:off x="9554622" y="1303113"/>
              <a:ext cx="215998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единительная линия 61"/>
            <p:cNvCxnSpPr/>
            <p:nvPr/>
          </p:nvCxnSpPr>
          <p:spPr>
            <a:xfrm flipV="1">
              <a:off x="10076312" y="1303113"/>
              <a:ext cx="215999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Прямая соединительная линия 62"/>
            <p:cNvCxnSpPr/>
            <p:nvPr/>
          </p:nvCxnSpPr>
          <p:spPr>
            <a:xfrm flipV="1">
              <a:off x="10554579" y="1303113"/>
              <a:ext cx="215999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Группа 63"/>
          <p:cNvGrpSpPr/>
          <p:nvPr/>
        </p:nvGrpSpPr>
        <p:grpSpPr>
          <a:xfrm>
            <a:off x="8945577" y="4495562"/>
            <a:ext cx="1295356" cy="315390"/>
            <a:chOff x="9568929" y="1132360"/>
            <a:chExt cx="1641631" cy="307989"/>
          </a:xfrm>
        </p:grpSpPr>
        <p:sp>
          <p:nvSpPr>
            <p:cNvPr id="65" name="Заголовок 1"/>
            <p:cNvSpPr txBox="1">
              <a:spLocks/>
            </p:cNvSpPr>
            <p:nvPr/>
          </p:nvSpPr>
          <p:spPr>
            <a:xfrm>
              <a:off x="9587245" y="1132360"/>
              <a:ext cx="1623315" cy="30798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6" name="Прямая соединительная линия 65"/>
            <p:cNvCxnSpPr/>
            <p:nvPr/>
          </p:nvCxnSpPr>
          <p:spPr>
            <a:xfrm flipV="1">
              <a:off x="9568929" y="1303113"/>
              <a:ext cx="215999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Прямая соединительная линия 66"/>
            <p:cNvCxnSpPr/>
            <p:nvPr/>
          </p:nvCxnSpPr>
          <p:spPr>
            <a:xfrm flipV="1">
              <a:off x="10076312" y="1303113"/>
              <a:ext cx="215999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Прямая соединительная линия 67"/>
            <p:cNvCxnSpPr/>
            <p:nvPr/>
          </p:nvCxnSpPr>
          <p:spPr>
            <a:xfrm flipV="1">
              <a:off x="10554579" y="1303113"/>
              <a:ext cx="215999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Заголовок 1"/>
          <p:cNvSpPr txBox="1">
            <a:spLocks/>
          </p:cNvSpPr>
          <p:nvPr/>
        </p:nvSpPr>
        <p:spPr>
          <a:xfrm>
            <a:off x="2466277" y="754314"/>
            <a:ext cx="7249404" cy="446672"/>
          </a:xfrm>
          <a:prstGeom prst="rect">
            <a:avLst/>
          </a:prstGeom>
        </p:spPr>
        <p:txBody>
          <a:bodyPr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ядро 1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локальный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– ядро 2 (удаленный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– ядро 3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удаленный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355412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116" y="4133725"/>
            <a:ext cx="3924000" cy="2736000"/>
          </a:xfrm>
          <a:prstGeom prst="rect">
            <a:avLst/>
          </a:prstGeom>
        </p:spPr>
      </p:pic>
      <p:pic>
        <p:nvPicPr>
          <p:cNvPr id="9" name="Рисунок 8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774" y="4125012"/>
            <a:ext cx="3924000" cy="2736000"/>
          </a:xfrm>
          <a:prstGeom prst="rect">
            <a:avLst/>
          </a:prstGeom>
        </p:spPr>
      </p:pic>
      <p:pic>
        <p:nvPicPr>
          <p:cNvPr id="8" name="Рисунок 7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5" y="4145624"/>
            <a:ext cx="3924000" cy="2736000"/>
          </a:xfrm>
          <a:prstGeom prst="rect">
            <a:avLst/>
          </a:prstGeom>
        </p:spPr>
      </p:pic>
      <p:pic>
        <p:nvPicPr>
          <p:cNvPr id="7" name="Рисунок 6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338" y="1147153"/>
            <a:ext cx="3924000" cy="2736000"/>
          </a:xfrm>
          <a:prstGeom prst="rect">
            <a:avLst/>
          </a:prstGeom>
        </p:spPr>
      </p:pic>
      <p:pic>
        <p:nvPicPr>
          <p:cNvPr id="6" name="Рисунок 5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674" y="1179896"/>
            <a:ext cx="3924000" cy="2736000"/>
          </a:xfrm>
          <a:prstGeom prst="rect">
            <a:avLst/>
          </a:prstGeom>
        </p:spPr>
      </p:pic>
      <p:pic>
        <p:nvPicPr>
          <p:cNvPr id="3" name="Рисунок 2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9" y="1175430"/>
            <a:ext cx="3924000" cy="27360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622110" y="1185810"/>
            <a:ext cx="7598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572367" y="6214403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090233" y="201285"/>
            <a:ext cx="9987464" cy="39669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Результаты экспериментов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Trinity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состояние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Owned</a:t>
            </a:r>
            <a:r>
              <a:rPr lang="ru-RU" sz="2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800" b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47</a:t>
            </a:fld>
            <a:endParaRPr lang="ru-RU" dirty="0"/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408779" y="1157872"/>
            <a:ext cx="1328177" cy="361702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load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499170" y="4100133"/>
            <a:ext cx="1180815" cy="42897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SWP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2151" y="1173546"/>
            <a:ext cx="56075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5191" y="4155404"/>
            <a:ext cx="70480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24" name="Заголовок 1"/>
          <p:cNvSpPr txBox="1">
            <a:spLocks/>
          </p:cNvSpPr>
          <p:nvPr/>
        </p:nvSpPr>
        <p:spPr>
          <a:xfrm>
            <a:off x="5422966" y="1147153"/>
            <a:ext cx="1585688" cy="44654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store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Заголовок 1"/>
          <p:cNvSpPr txBox="1">
            <a:spLocks/>
          </p:cNvSpPr>
          <p:nvPr/>
        </p:nvSpPr>
        <p:spPr>
          <a:xfrm>
            <a:off x="5233417" y="4091341"/>
            <a:ext cx="1986238" cy="3884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FAA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631889" y="4134055"/>
            <a:ext cx="74439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26" name="Заголовок 1"/>
          <p:cNvSpPr txBox="1">
            <a:spLocks/>
          </p:cNvSpPr>
          <p:nvPr/>
        </p:nvSpPr>
        <p:spPr>
          <a:xfrm>
            <a:off x="9491717" y="1149635"/>
            <a:ext cx="1180815" cy="42897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CAS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Заголовок 1"/>
          <p:cNvSpPr txBox="1">
            <a:spLocks/>
          </p:cNvSpPr>
          <p:nvPr/>
        </p:nvSpPr>
        <p:spPr>
          <a:xfrm>
            <a:off x="9486543" y="4071079"/>
            <a:ext cx="1180815" cy="42897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unCAS</a:t>
            </a:r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87956" y="1170825"/>
            <a:ext cx="7598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485536" y="4129543"/>
            <a:ext cx="7598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591066" y="3278811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727275" y="6222381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724941" y="3278812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90636" y="6229391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635752" y="3278813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grpSp>
        <p:nvGrpSpPr>
          <p:cNvPr id="34" name="Группа 33"/>
          <p:cNvGrpSpPr/>
          <p:nvPr/>
        </p:nvGrpSpPr>
        <p:grpSpPr>
          <a:xfrm>
            <a:off x="2346589" y="1527316"/>
            <a:ext cx="1249742" cy="315390"/>
            <a:chOff x="9554622" y="1132360"/>
            <a:chExt cx="1583825" cy="307989"/>
          </a:xfrm>
        </p:grpSpPr>
        <p:sp>
          <p:nvSpPr>
            <p:cNvPr id="38" name="Заголовок 1"/>
            <p:cNvSpPr txBox="1">
              <a:spLocks/>
            </p:cNvSpPr>
            <p:nvPr/>
          </p:nvSpPr>
          <p:spPr>
            <a:xfrm>
              <a:off x="9587246" y="1132360"/>
              <a:ext cx="1551201" cy="30798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Прямая соединительная линия 38"/>
            <p:cNvCxnSpPr/>
            <p:nvPr/>
          </p:nvCxnSpPr>
          <p:spPr>
            <a:xfrm flipV="1">
              <a:off x="9554622" y="1303113"/>
              <a:ext cx="215998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/>
            <p:cNvCxnSpPr/>
            <p:nvPr/>
          </p:nvCxnSpPr>
          <p:spPr>
            <a:xfrm flipV="1">
              <a:off x="10076312" y="1303113"/>
              <a:ext cx="215999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/>
            <p:cNvCxnSpPr/>
            <p:nvPr/>
          </p:nvCxnSpPr>
          <p:spPr>
            <a:xfrm flipV="1">
              <a:off x="10554579" y="1303113"/>
              <a:ext cx="215999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Группа 42"/>
          <p:cNvGrpSpPr/>
          <p:nvPr/>
        </p:nvGrpSpPr>
        <p:grpSpPr>
          <a:xfrm>
            <a:off x="6406793" y="1525959"/>
            <a:ext cx="1265550" cy="445353"/>
            <a:chOff x="9568929" y="1163588"/>
            <a:chExt cx="1612673" cy="307989"/>
          </a:xfrm>
        </p:grpSpPr>
        <p:sp>
          <p:nvSpPr>
            <p:cNvPr id="45" name="Заголовок 1"/>
            <p:cNvSpPr txBox="1">
              <a:spLocks/>
            </p:cNvSpPr>
            <p:nvPr/>
          </p:nvSpPr>
          <p:spPr>
            <a:xfrm>
              <a:off x="9587246" y="1163588"/>
              <a:ext cx="1594356" cy="30798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6" name="Прямая соединительная линия 45"/>
            <p:cNvCxnSpPr/>
            <p:nvPr/>
          </p:nvCxnSpPr>
          <p:spPr>
            <a:xfrm flipV="1">
              <a:off x="9568929" y="1303113"/>
              <a:ext cx="215999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/>
            <p:cNvCxnSpPr/>
            <p:nvPr/>
          </p:nvCxnSpPr>
          <p:spPr>
            <a:xfrm flipV="1">
              <a:off x="10076312" y="1303113"/>
              <a:ext cx="215999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/>
            <p:cNvCxnSpPr/>
            <p:nvPr/>
          </p:nvCxnSpPr>
          <p:spPr>
            <a:xfrm flipV="1">
              <a:off x="10554579" y="1303113"/>
              <a:ext cx="215999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Группа 48"/>
          <p:cNvGrpSpPr/>
          <p:nvPr/>
        </p:nvGrpSpPr>
        <p:grpSpPr>
          <a:xfrm>
            <a:off x="10297820" y="1546189"/>
            <a:ext cx="1238453" cy="320913"/>
            <a:chOff x="9568929" y="1126967"/>
            <a:chExt cx="1569517" cy="313382"/>
          </a:xfrm>
        </p:grpSpPr>
        <p:sp>
          <p:nvSpPr>
            <p:cNvPr id="50" name="Заголовок 1"/>
            <p:cNvSpPr txBox="1">
              <a:spLocks/>
            </p:cNvSpPr>
            <p:nvPr/>
          </p:nvSpPr>
          <p:spPr>
            <a:xfrm>
              <a:off x="9587246" y="1126967"/>
              <a:ext cx="1551200" cy="313382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1" name="Прямая соединительная линия 50"/>
            <p:cNvCxnSpPr/>
            <p:nvPr/>
          </p:nvCxnSpPr>
          <p:spPr>
            <a:xfrm flipV="1">
              <a:off x="9568929" y="1303113"/>
              <a:ext cx="215999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единительная линия 51"/>
            <p:cNvCxnSpPr/>
            <p:nvPr/>
          </p:nvCxnSpPr>
          <p:spPr>
            <a:xfrm flipV="1">
              <a:off x="10076312" y="1303113"/>
              <a:ext cx="215999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единительная линия 52"/>
            <p:cNvCxnSpPr/>
            <p:nvPr/>
          </p:nvCxnSpPr>
          <p:spPr>
            <a:xfrm flipV="1">
              <a:off x="10554579" y="1303113"/>
              <a:ext cx="215999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Группа 53"/>
          <p:cNvGrpSpPr/>
          <p:nvPr/>
        </p:nvGrpSpPr>
        <p:grpSpPr>
          <a:xfrm>
            <a:off x="2388896" y="4512268"/>
            <a:ext cx="1249742" cy="315390"/>
            <a:chOff x="9554622" y="1132360"/>
            <a:chExt cx="1583825" cy="307989"/>
          </a:xfrm>
        </p:grpSpPr>
        <p:sp>
          <p:nvSpPr>
            <p:cNvPr id="55" name="Заголовок 1"/>
            <p:cNvSpPr txBox="1">
              <a:spLocks/>
            </p:cNvSpPr>
            <p:nvPr/>
          </p:nvSpPr>
          <p:spPr>
            <a:xfrm>
              <a:off x="9587246" y="1132360"/>
              <a:ext cx="1551201" cy="30798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6" name="Прямая соединительная линия 55"/>
            <p:cNvCxnSpPr/>
            <p:nvPr/>
          </p:nvCxnSpPr>
          <p:spPr>
            <a:xfrm flipV="1">
              <a:off x="9554622" y="1303113"/>
              <a:ext cx="215998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56"/>
            <p:cNvCxnSpPr/>
            <p:nvPr/>
          </p:nvCxnSpPr>
          <p:spPr>
            <a:xfrm flipV="1">
              <a:off x="10076312" y="1303113"/>
              <a:ext cx="215999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/>
            <p:cNvCxnSpPr/>
            <p:nvPr/>
          </p:nvCxnSpPr>
          <p:spPr>
            <a:xfrm flipV="1">
              <a:off x="10554579" y="1303113"/>
              <a:ext cx="215999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Группа 58"/>
          <p:cNvGrpSpPr/>
          <p:nvPr/>
        </p:nvGrpSpPr>
        <p:grpSpPr>
          <a:xfrm>
            <a:off x="6422138" y="4512268"/>
            <a:ext cx="1249742" cy="315390"/>
            <a:chOff x="9554622" y="1132360"/>
            <a:chExt cx="1583825" cy="307989"/>
          </a:xfrm>
        </p:grpSpPr>
        <p:sp>
          <p:nvSpPr>
            <p:cNvPr id="60" name="Заголовок 1"/>
            <p:cNvSpPr txBox="1">
              <a:spLocks/>
            </p:cNvSpPr>
            <p:nvPr/>
          </p:nvSpPr>
          <p:spPr>
            <a:xfrm>
              <a:off x="9587246" y="1132360"/>
              <a:ext cx="1551201" cy="30798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1" name="Прямая соединительная линия 60"/>
            <p:cNvCxnSpPr/>
            <p:nvPr/>
          </p:nvCxnSpPr>
          <p:spPr>
            <a:xfrm flipV="1">
              <a:off x="9554622" y="1303113"/>
              <a:ext cx="215998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единительная линия 61"/>
            <p:cNvCxnSpPr/>
            <p:nvPr/>
          </p:nvCxnSpPr>
          <p:spPr>
            <a:xfrm flipV="1">
              <a:off x="10076312" y="1303113"/>
              <a:ext cx="215999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Прямая соединительная линия 62"/>
            <p:cNvCxnSpPr/>
            <p:nvPr/>
          </p:nvCxnSpPr>
          <p:spPr>
            <a:xfrm flipV="1">
              <a:off x="10554579" y="1303113"/>
              <a:ext cx="215999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Группа 63"/>
          <p:cNvGrpSpPr/>
          <p:nvPr/>
        </p:nvGrpSpPr>
        <p:grpSpPr>
          <a:xfrm>
            <a:off x="8945577" y="4495562"/>
            <a:ext cx="1295356" cy="315390"/>
            <a:chOff x="9568929" y="1132360"/>
            <a:chExt cx="1641631" cy="307989"/>
          </a:xfrm>
        </p:grpSpPr>
        <p:sp>
          <p:nvSpPr>
            <p:cNvPr id="65" name="Заголовок 1"/>
            <p:cNvSpPr txBox="1">
              <a:spLocks/>
            </p:cNvSpPr>
            <p:nvPr/>
          </p:nvSpPr>
          <p:spPr>
            <a:xfrm>
              <a:off x="9587245" y="1132360"/>
              <a:ext cx="1623315" cy="30798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6" name="Прямая соединительная линия 65"/>
            <p:cNvCxnSpPr/>
            <p:nvPr/>
          </p:nvCxnSpPr>
          <p:spPr>
            <a:xfrm flipV="1">
              <a:off x="9568929" y="1303113"/>
              <a:ext cx="215999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Прямая соединительная линия 66"/>
            <p:cNvCxnSpPr/>
            <p:nvPr/>
          </p:nvCxnSpPr>
          <p:spPr>
            <a:xfrm flipV="1">
              <a:off x="10076312" y="1303113"/>
              <a:ext cx="215999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Прямая соединительная линия 67"/>
            <p:cNvCxnSpPr/>
            <p:nvPr/>
          </p:nvCxnSpPr>
          <p:spPr>
            <a:xfrm flipV="1">
              <a:off x="10554579" y="1303113"/>
              <a:ext cx="215999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Заголовок 1"/>
          <p:cNvSpPr txBox="1">
            <a:spLocks/>
          </p:cNvSpPr>
          <p:nvPr/>
        </p:nvSpPr>
        <p:spPr>
          <a:xfrm>
            <a:off x="2466277" y="754314"/>
            <a:ext cx="7249404" cy="446672"/>
          </a:xfrm>
          <a:prstGeom prst="rect">
            <a:avLst/>
          </a:prstGeom>
        </p:spPr>
        <p:txBody>
          <a:bodyPr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ядро 1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локальный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– ядро 2 (удаленный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– ядро 3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удаленный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337937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679" y="4136936"/>
            <a:ext cx="3924000" cy="2736000"/>
          </a:xfrm>
          <a:prstGeom prst="rect">
            <a:avLst/>
          </a:prstGeom>
        </p:spPr>
      </p:pic>
      <p:pic>
        <p:nvPicPr>
          <p:cNvPr id="14" name="Рисунок 13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219" y="4146730"/>
            <a:ext cx="3924000" cy="2736000"/>
          </a:xfrm>
          <a:prstGeom prst="rect">
            <a:avLst/>
          </a:prstGeom>
        </p:spPr>
      </p:pic>
      <p:pic>
        <p:nvPicPr>
          <p:cNvPr id="12" name="Рисунок 11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433" y="1154663"/>
            <a:ext cx="3924000" cy="2736000"/>
          </a:xfrm>
          <a:prstGeom prst="rect">
            <a:avLst/>
          </a:prstGeom>
        </p:spPr>
      </p:pic>
      <p:pic>
        <p:nvPicPr>
          <p:cNvPr id="11" name="Рисунок 10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674" y="1163867"/>
            <a:ext cx="3924000" cy="27360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622110" y="1185810"/>
            <a:ext cx="7598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572367" y="6214403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101522" y="212574"/>
            <a:ext cx="9987464" cy="39669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Результаты экспериментов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Trinity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состояние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Exclusive</a:t>
            </a:r>
            <a:r>
              <a:rPr lang="ru-RU" sz="2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800" b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48</a:t>
            </a:fld>
            <a:endParaRPr lang="ru-RU" dirty="0"/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408779" y="1157872"/>
            <a:ext cx="1328177" cy="361702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load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499170" y="4100133"/>
            <a:ext cx="1180815" cy="42897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SWP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Заголовок 1"/>
          <p:cNvSpPr txBox="1">
            <a:spLocks/>
          </p:cNvSpPr>
          <p:nvPr/>
        </p:nvSpPr>
        <p:spPr>
          <a:xfrm>
            <a:off x="5422966" y="1147153"/>
            <a:ext cx="1585688" cy="44654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store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Заголовок 1"/>
          <p:cNvSpPr txBox="1">
            <a:spLocks/>
          </p:cNvSpPr>
          <p:nvPr/>
        </p:nvSpPr>
        <p:spPr>
          <a:xfrm>
            <a:off x="5233417" y="4091341"/>
            <a:ext cx="1986238" cy="3884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FAA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631889" y="4134055"/>
            <a:ext cx="74439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26" name="Заголовок 1"/>
          <p:cNvSpPr txBox="1">
            <a:spLocks/>
          </p:cNvSpPr>
          <p:nvPr/>
        </p:nvSpPr>
        <p:spPr>
          <a:xfrm>
            <a:off x="9491717" y="1149635"/>
            <a:ext cx="1180815" cy="42897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CAS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Заголовок 1"/>
          <p:cNvSpPr txBox="1">
            <a:spLocks/>
          </p:cNvSpPr>
          <p:nvPr/>
        </p:nvSpPr>
        <p:spPr>
          <a:xfrm>
            <a:off x="9486543" y="4071079"/>
            <a:ext cx="1180815" cy="42897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unCAS</a:t>
            </a:r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87956" y="1170825"/>
            <a:ext cx="7598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485536" y="4129543"/>
            <a:ext cx="7598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591066" y="3278811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727275" y="6222381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724941" y="3278812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grpSp>
        <p:nvGrpSpPr>
          <p:cNvPr id="3" name="Группа 2"/>
          <p:cNvGrpSpPr/>
          <p:nvPr/>
        </p:nvGrpSpPr>
        <p:grpSpPr>
          <a:xfrm>
            <a:off x="65649" y="1166802"/>
            <a:ext cx="3924000" cy="2736000"/>
            <a:chOff x="65649" y="1166802"/>
            <a:chExt cx="3924000" cy="2736000"/>
          </a:xfrm>
        </p:grpSpPr>
        <p:pic>
          <p:nvPicPr>
            <p:cNvPr id="5" name="Рисунок 4"/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49" y="1166802"/>
              <a:ext cx="3924000" cy="2736000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572151" y="1173546"/>
              <a:ext cx="56075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Calibri" panose="020F0502020204030204" pitchFamily="34" charset="0"/>
                </a:rPr>
                <a:t>l</a:t>
              </a:r>
              <a:r>
                <a:rPr lang="en-US" sz="1400" dirty="0">
                  <a:latin typeface="Calibri" panose="020F0502020204030204" pitchFamily="34" charset="0"/>
                </a:rPr>
                <a:t>, </a:t>
              </a:r>
              <a:r>
                <a:rPr lang="ru-RU" sz="1400" dirty="0" err="1">
                  <a:latin typeface="Calibri" panose="020F0502020204030204" pitchFamily="34" charset="0"/>
                </a:rPr>
                <a:t>нс</a:t>
              </a:r>
              <a:endParaRPr lang="ru-RU" sz="1400" dirty="0">
                <a:latin typeface="Calibri" panose="020F050202020403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635752" y="3278813"/>
              <a:ext cx="27764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latin typeface="Calibri" panose="020F0502020204030204" pitchFamily="34" charset="0"/>
                </a:rPr>
                <a:t>d</a:t>
              </a:r>
              <a:endParaRPr lang="ru-RU" sz="1400" dirty="0">
                <a:latin typeface="Calibri" panose="020F0502020204030204" pitchFamily="34" charset="0"/>
              </a:endParaRPr>
            </a:p>
          </p:txBody>
        </p:sp>
        <p:grpSp>
          <p:nvGrpSpPr>
            <p:cNvPr id="34" name="Группа 33"/>
            <p:cNvGrpSpPr/>
            <p:nvPr/>
          </p:nvGrpSpPr>
          <p:grpSpPr>
            <a:xfrm>
              <a:off x="2346589" y="2057899"/>
              <a:ext cx="1249742" cy="315390"/>
              <a:chOff x="9554622" y="1132360"/>
              <a:chExt cx="1583825" cy="307989"/>
            </a:xfrm>
          </p:grpSpPr>
          <p:sp>
            <p:nvSpPr>
              <p:cNvPr id="38" name="Заголовок 1"/>
              <p:cNvSpPr txBox="1">
                <a:spLocks/>
              </p:cNvSpPr>
              <p:nvPr/>
            </p:nvSpPr>
            <p:spPr>
              <a:xfrm>
                <a:off x="9587246" y="1132360"/>
                <a:ext cx="1551201" cy="30798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1800" b="1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c</a:t>
                </a:r>
                <a:r>
                  <a:rPr lang="en-US" sz="1600" b="1" baseline="-250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0         </a:t>
                </a:r>
                <a:r>
                  <a:rPr lang="en-US" sz="1600" b="1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c</a:t>
                </a:r>
                <a:r>
                  <a:rPr lang="en-US" sz="1600" b="1" baseline="-250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1        </a:t>
                </a:r>
                <a:r>
                  <a:rPr lang="en-US" sz="1600" b="1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c</a:t>
                </a:r>
                <a:r>
                  <a:rPr lang="en-US" sz="1600" b="1" baseline="-250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2   </a:t>
                </a:r>
                <a:endPara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9" name="Прямая соединительная линия 38"/>
              <p:cNvCxnSpPr/>
              <p:nvPr/>
            </p:nvCxnSpPr>
            <p:spPr>
              <a:xfrm flipV="1">
                <a:off x="9554622" y="1303113"/>
                <a:ext cx="215998" cy="0"/>
              </a:xfrm>
              <a:prstGeom prst="line">
                <a:avLst/>
              </a:prstGeom>
              <a:ln w="444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Прямая соединительная линия 39"/>
              <p:cNvCxnSpPr/>
              <p:nvPr/>
            </p:nvCxnSpPr>
            <p:spPr>
              <a:xfrm flipV="1">
                <a:off x="10076312" y="1303113"/>
                <a:ext cx="215999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Прямая соединительная линия 40"/>
              <p:cNvCxnSpPr/>
              <p:nvPr/>
            </p:nvCxnSpPr>
            <p:spPr>
              <a:xfrm flipV="1">
                <a:off x="10554579" y="1303113"/>
                <a:ext cx="215999" cy="0"/>
              </a:xfrm>
              <a:prstGeom prst="line">
                <a:avLst/>
              </a:prstGeom>
              <a:ln w="444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Группа 42"/>
          <p:cNvGrpSpPr/>
          <p:nvPr/>
        </p:nvGrpSpPr>
        <p:grpSpPr>
          <a:xfrm>
            <a:off x="5119858" y="1525959"/>
            <a:ext cx="1265550" cy="445353"/>
            <a:chOff x="9568929" y="1163588"/>
            <a:chExt cx="1612673" cy="307989"/>
          </a:xfrm>
        </p:grpSpPr>
        <p:sp>
          <p:nvSpPr>
            <p:cNvPr id="45" name="Заголовок 1"/>
            <p:cNvSpPr txBox="1">
              <a:spLocks/>
            </p:cNvSpPr>
            <p:nvPr/>
          </p:nvSpPr>
          <p:spPr>
            <a:xfrm>
              <a:off x="9587246" y="1163588"/>
              <a:ext cx="1594356" cy="30798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6" name="Прямая соединительная линия 45"/>
            <p:cNvCxnSpPr/>
            <p:nvPr/>
          </p:nvCxnSpPr>
          <p:spPr>
            <a:xfrm flipV="1">
              <a:off x="9568929" y="1303113"/>
              <a:ext cx="215999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/>
            <p:cNvCxnSpPr/>
            <p:nvPr/>
          </p:nvCxnSpPr>
          <p:spPr>
            <a:xfrm flipV="1">
              <a:off x="10076312" y="1303113"/>
              <a:ext cx="215999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/>
            <p:cNvCxnSpPr/>
            <p:nvPr/>
          </p:nvCxnSpPr>
          <p:spPr>
            <a:xfrm flipV="1">
              <a:off x="10554579" y="1303113"/>
              <a:ext cx="215999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Группа 48"/>
          <p:cNvGrpSpPr/>
          <p:nvPr/>
        </p:nvGrpSpPr>
        <p:grpSpPr>
          <a:xfrm>
            <a:off x="10309109" y="2167081"/>
            <a:ext cx="1238453" cy="320913"/>
            <a:chOff x="9568929" y="1126967"/>
            <a:chExt cx="1569517" cy="313382"/>
          </a:xfrm>
        </p:grpSpPr>
        <p:sp>
          <p:nvSpPr>
            <p:cNvPr id="50" name="Заголовок 1"/>
            <p:cNvSpPr txBox="1">
              <a:spLocks/>
            </p:cNvSpPr>
            <p:nvPr/>
          </p:nvSpPr>
          <p:spPr>
            <a:xfrm>
              <a:off x="9587246" y="1126967"/>
              <a:ext cx="1551200" cy="313382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1" name="Прямая соединительная линия 50"/>
            <p:cNvCxnSpPr/>
            <p:nvPr/>
          </p:nvCxnSpPr>
          <p:spPr>
            <a:xfrm flipV="1">
              <a:off x="9568929" y="1303113"/>
              <a:ext cx="215999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единительная линия 51"/>
            <p:cNvCxnSpPr/>
            <p:nvPr/>
          </p:nvCxnSpPr>
          <p:spPr>
            <a:xfrm flipV="1">
              <a:off x="10076312" y="1303113"/>
              <a:ext cx="215999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единительная линия 52"/>
            <p:cNvCxnSpPr/>
            <p:nvPr/>
          </p:nvCxnSpPr>
          <p:spPr>
            <a:xfrm flipV="1">
              <a:off x="10554579" y="1303113"/>
              <a:ext cx="215999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Группа 5"/>
          <p:cNvGrpSpPr/>
          <p:nvPr/>
        </p:nvGrpSpPr>
        <p:grpSpPr>
          <a:xfrm>
            <a:off x="67547" y="4145884"/>
            <a:ext cx="3924000" cy="2736000"/>
            <a:chOff x="67547" y="4145884"/>
            <a:chExt cx="3924000" cy="2736000"/>
          </a:xfrm>
        </p:grpSpPr>
        <p:pic>
          <p:nvPicPr>
            <p:cNvPr id="13" name="Рисунок 12"/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47" y="4145884"/>
              <a:ext cx="3924000" cy="27360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65191" y="4155404"/>
              <a:ext cx="70480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Calibri" panose="020F0502020204030204" pitchFamily="34" charset="0"/>
                </a:rPr>
                <a:t>l</a:t>
              </a:r>
              <a:r>
                <a:rPr lang="en-US" sz="1400" dirty="0">
                  <a:latin typeface="Calibri" panose="020F0502020204030204" pitchFamily="34" charset="0"/>
                </a:rPr>
                <a:t>, </a:t>
              </a:r>
              <a:r>
                <a:rPr lang="ru-RU" sz="1400" dirty="0" err="1">
                  <a:latin typeface="Calibri" panose="020F0502020204030204" pitchFamily="34" charset="0"/>
                </a:rPr>
                <a:t>нс</a:t>
              </a:r>
              <a:endParaRPr lang="ru-RU" sz="1400" dirty="0">
                <a:latin typeface="Calibri" panose="020F050202020403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668058" y="6229391"/>
              <a:ext cx="27764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latin typeface="Calibri" panose="020F0502020204030204" pitchFamily="34" charset="0"/>
                </a:rPr>
                <a:t>d</a:t>
              </a:r>
              <a:endParaRPr lang="ru-RU" sz="1400" dirty="0">
                <a:latin typeface="Calibri" panose="020F0502020204030204" pitchFamily="34" charset="0"/>
              </a:endParaRPr>
            </a:p>
          </p:txBody>
        </p:sp>
        <p:grpSp>
          <p:nvGrpSpPr>
            <p:cNvPr id="54" name="Группа 53"/>
            <p:cNvGrpSpPr/>
            <p:nvPr/>
          </p:nvGrpSpPr>
          <p:grpSpPr>
            <a:xfrm>
              <a:off x="1056806" y="4489690"/>
              <a:ext cx="1249742" cy="315390"/>
              <a:chOff x="9554622" y="1132360"/>
              <a:chExt cx="1583825" cy="307989"/>
            </a:xfrm>
          </p:grpSpPr>
          <p:sp>
            <p:nvSpPr>
              <p:cNvPr id="55" name="Заголовок 1"/>
              <p:cNvSpPr txBox="1">
                <a:spLocks/>
              </p:cNvSpPr>
              <p:nvPr/>
            </p:nvSpPr>
            <p:spPr>
              <a:xfrm>
                <a:off x="9587246" y="1132360"/>
                <a:ext cx="1551201" cy="30798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1800" b="1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c</a:t>
                </a:r>
                <a:r>
                  <a:rPr lang="en-US" sz="1600" b="1" baseline="-250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0         </a:t>
                </a:r>
                <a:r>
                  <a:rPr lang="en-US" sz="1600" b="1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c</a:t>
                </a:r>
                <a:r>
                  <a:rPr lang="en-US" sz="1600" b="1" baseline="-250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1        </a:t>
                </a:r>
                <a:r>
                  <a:rPr lang="en-US" sz="1600" b="1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c</a:t>
                </a:r>
                <a:r>
                  <a:rPr lang="en-US" sz="1600" b="1" baseline="-250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2   </a:t>
                </a:r>
                <a:endPara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6" name="Прямая соединительная линия 55"/>
              <p:cNvCxnSpPr/>
              <p:nvPr/>
            </p:nvCxnSpPr>
            <p:spPr>
              <a:xfrm flipV="1">
                <a:off x="9554622" y="1303113"/>
                <a:ext cx="215998" cy="0"/>
              </a:xfrm>
              <a:prstGeom prst="line">
                <a:avLst/>
              </a:prstGeom>
              <a:ln w="444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Прямая соединительная линия 56"/>
              <p:cNvCxnSpPr/>
              <p:nvPr/>
            </p:nvCxnSpPr>
            <p:spPr>
              <a:xfrm flipV="1">
                <a:off x="10076312" y="1303113"/>
                <a:ext cx="215999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Прямая соединительная линия 57"/>
              <p:cNvCxnSpPr/>
              <p:nvPr/>
            </p:nvCxnSpPr>
            <p:spPr>
              <a:xfrm flipV="1">
                <a:off x="10554579" y="1303113"/>
                <a:ext cx="215999" cy="0"/>
              </a:xfrm>
              <a:prstGeom prst="line">
                <a:avLst/>
              </a:prstGeom>
              <a:ln w="444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Группа 58"/>
          <p:cNvGrpSpPr/>
          <p:nvPr/>
        </p:nvGrpSpPr>
        <p:grpSpPr>
          <a:xfrm>
            <a:off x="6422138" y="4512268"/>
            <a:ext cx="1249742" cy="315390"/>
            <a:chOff x="9554622" y="1132360"/>
            <a:chExt cx="1583825" cy="307989"/>
          </a:xfrm>
        </p:grpSpPr>
        <p:sp>
          <p:nvSpPr>
            <p:cNvPr id="60" name="Заголовок 1"/>
            <p:cNvSpPr txBox="1">
              <a:spLocks/>
            </p:cNvSpPr>
            <p:nvPr/>
          </p:nvSpPr>
          <p:spPr>
            <a:xfrm>
              <a:off x="9587246" y="1132360"/>
              <a:ext cx="1551201" cy="30798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1" name="Прямая соединительная линия 60"/>
            <p:cNvCxnSpPr/>
            <p:nvPr/>
          </p:nvCxnSpPr>
          <p:spPr>
            <a:xfrm flipV="1">
              <a:off x="9554622" y="1303113"/>
              <a:ext cx="215998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единительная линия 61"/>
            <p:cNvCxnSpPr/>
            <p:nvPr/>
          </p:nvCxnSpPr>
          <p:spPr>
            <a:xfrm flipV="1">
              <a:off x="10076312" y="1303113"/>
              <a:ext cx="215999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Прямая соединительная линия 62"/>
            <p:cNvCxnSpPr/>
            <p:nvPr/>
          </p:nvCxnSpPr>
          <p:spPr>
            <a:xfrm flipV="1">
              <a:off x="10554579" y="1303113"/>
              <a:ext cx="215999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Группа 63"/>
          <p:cNvGrpSpPr/>
          <p:nvPr/>
        </p:nvGrpSpPr>
        <p:grpSpPr>
          <a:xfrm>
            <a:off x="8945577" y="4495562"/>
            <a:ext cx="1295356" cy="315390"/>
            <a:chOff x="9568929" y="1132360"/>
            <a:chExt cx="1641631" cy="307989"/>
          </a:xfrm>
        </p:grpSpPr>
        <p:sp>
          <p:nvSpPr>
            <p:cNvPr id="65" name="Заголовок 1"/>
            <p:cNvSpPr txBox="1">
              <a:spLocks/>
            </p:cNvSpPr>
            <p:nvPr/>
          </p:nvSpPr>
          <p:spPr>
            <a:xfrm>
              <a:off x="9587245" y="1132360"/>
              <a:ext cx="1623315" cy="30798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6" name="Прямая соединительная линия 65"/>
            <p:cNvCxnSpPr/>
            <p:nvPr/>
          </p:nvCxnSpPr>
          <p:spPr>
            <a:xfrm flipV="1">
              <a:off x="9568929" y="1303113"/>
              <a:ext cx="215999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Прямая соединительная линия 66"/>
            <p:cNvCxnSpPr/>
            <p:nvPr/>
          </p:nvCxnSpPr>
          <p:spPr>
            <a:xfrm flipV="1">
              <a:off x="10076312" y="1303113"/>
              <a:ext cx="215999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Прямая соединительная линия 67"/>
            <p:cNvCxnSpPr/>
            <p:nvPr/>
          </p:nvCxnSpPr>
          <p:spPr>
            <a:xfrm flipV="1">
              <a:off x="10554579" y="1303113"/>
              <a:ext cx="215999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Заголовок 1"/>
          <p:cNvSpPr txBox="1">
            <a:spLocks/>
          </p:cNvSpPr>
          <p:nvPr/>
        </p:nvSpPr>
        <p:spPr>
          <a:xfrm>
            <a:off x="2466277" y="754314"/>
            <a:ext cx="7249404" cy="446672"/>
          </a:xfrm>
          <a:prstGeom prst="rect">
            <a:avLst/>
          </a:prstGeom>
        </p:spPr>
        <p:txBody>
          <a:bodyPr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ядро 1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локальный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– ядро 2 (удаленный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– ядро 3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удаленный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209966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466" y="4117508"/>
            <a:ext cx="3924000" cy="2736000"/>
          </a:xfrm>
          <a:prstGeom prst="rect">
            <a:avLst/>
          </a:prstGeom>
        </p:spPr>
      </p:pic>
      <p:pic>
        <p:nvPicPr>
          <p:cNvPr id="9" name="Рисунок 8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247" y="4117793"/>
            <a:ext cx="3924000" cy="2736000"/>
          </a:xfrm>
          <a:prstGeom prst="rect">
            <a:avLst/>
          </a:prstGeom>
        </p:spPr>
      </p:pic>
      <p:pic>
        <p:nvPicPr>
          <p:cNvPr id="7" name="Рисунок 6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986" y="1184782"/>
            <a:ext cx="3924000" cy="2736000"/>
          </a:xfrm>
          <a:prstGeom prst="rect">
            <a:avLst/>
          </a:prstGeom>
        </p:spPr>
      </p:pic>
      <p:pic>
        <p:nvPicPr>
          <p:cNvPr id="6" name="Рисунок 5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090" y="1177033"/>
            <a:ext cx="3924000" cy="2736000"/>
          </a:xfrm>
          <a:prstGeom prst="rect">
            <a:avLst/>
          </a:prstGeom>
        </p:spPr>
      </p:pic>
      <p:pic>
        <p:nvPicPr>
          <p:cNvPr id="3" name="Рисунок 2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1" y="1179470"/>
            <a:ext cx="3924000" cy="27360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622110" y="1185810"/>
            <a:ext cx="7598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572367" y="6214403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090233" y="212574"/>
            <a:ext cx="9987464" cy="39669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Результаты экспериментов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Trinity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состояние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Shared</a:t>
            </a:r>
            <a:r>
              <a:rPr lang="ru-RU" sz="2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800" b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49</a:t>
            </a:fld>
            <a:endParaRPr lang="ru-RU" dirty="0"/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408779" y="1157872"/>
            <a:ext cx="1328177" cy="361702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load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499170" y="4100133"/>
            <a:ext cx="1180815" cy="42897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SWP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2151" y="1173546"/>
            <a:ext cx="56075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24" name="Заголовок 1"/>
          <p:cNvSpPr txBox="1">
            <a:spLocks/>
          </p:cNvSpPr>
          <p:nvPr/>
        </p:nvSpPr>
        <p:spPr>
          <a:xfrm>
            <a:off x="5422966" y="1147153"/>
            <a:ext cx="1585688" cy="44654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store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Заголовок 1"/>
          <p:cNvSpPr txBox="1">
            <a:spLocks/>
          </p:cNvSpPr>
          <p:nvPr/>
        </p:nvSpPr>
        <p:spPr>
          <a:xfrm>
            <a:off x="5233417" y="4091341"/>
            <a:ext cx="1986238" cy="3884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FAA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631889" y="4134055"/>
            <a:ext cx="74439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26" name="Заголовок 1"/>
          <p:cNvSpPr txBox="1">
            <a:spLocks/>
          </p:cNvSpPr>
          <p:nvPr/>
        </p:nvSpPr>
        <p:spPr>
          <a:xfrm>
            <a:off x="9491717" y="1149635"/>
            <a:ext cx="1180815" cy="42897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CAS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Заголовок 1"/>
          <p:cNvSpPr txBox="1">
            <a:spLocks/>
          </p:cNvSpPr>
          <p:nvPr/>
        </p:nvSpPr>
        <p:spPr>
          <a:xfrm>
            <a:off x="9486543" y="4071079"/>
            <a:ext cx="1180815" cy="42897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unCAS</a:t>
            </a:r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87956" y="1170825"/>
            <a:ext cx="7598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485536" y="4129543"/>
            <a:ext cx="7598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591066" y="3278811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727275" y="6222381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724941" y="3278812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635752" y="3278813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grpSp>
        <p:nvGrpSpPr>
          <p:cNvPr id="34" name="Группа 33"/>
          <p:cNvGrpSpPr/>
          <p:nvPr/>
        </p:nvGrpSpPr>
        <p:grpSpPr>
          <a:xfrm>
            <a:off x="2357878" y="1572472"/>
            <a:ext cx="1249742" cy="315390"/>
            <a:chOff x="9554622" y="1132360"/>
            <a:chExt cx="1583825" cy="307989"/>
          </a:xfrm>
        </p:grpSpPr>
        <p:sp>
          <p:nvSpPr>
            <p:cNvPr id="38" name="Заголовок 1"/>
            <p:cNvSpPr txBox="1">
              <a:spLocks/>
            </p:cNvSpPr>
            <p:nvPr/>
          </p:nvSpPr>
          <p:spPr>
            <a:xfrm>
              <a:off x="9587246" y="1132360"/>
              <a:ext cx="1551201" cy="30798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Прямая соединительная линия 38"/>
            <p:cNvCxnSpPr/>
            <p:nvPr/>
          </p:nvCxnSpPr>
          <p:spPr>
            <a:xfrm flipV="1">
              <a:off x="9554622" y="1303113"/>
              <a:ext cx="215998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/>
            <p:cNvCxnSpPr/>
            <p:nvPr/>
          </p:nvCxnSpPr>
          <p:spPr>
            <a:xfrm flipV="1">
              <a:off x="10076312" y="1303113"/>
              <a:ext cx="215999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/>
            <p:cNvCxnSpPr/>
            <p:nvPr/>
          </p:nvCxnSpPr>
          <p:spPr>
            <a:xfrm flipV="1">
              <a:off x="10554579" y="1303113"/>
              <a:ext cx="215999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Группа 42"/>
          <p:cNvGrpSpPr/>
          <p:nvPr/>
        </p:nvGrpSpPr>
        <p:grpSpPr>
          <a:xfrm>
            <a:off x="6406793" y="1525959"/>
            <a:ext cx="1265550" cy="445353"/>
            <a:chOff x="9568929" y="1163588"/>
            <a:chExt cx="1612673" cy="307989"/>
          </a:xfrm>
        </p:grpSpPr>
        <p:sp>
          <p:nvSpPr>
            <p:cNvPr id="45" name="Заголовок 1"/>
            <p:cNvSpPr txBox="1">
              <a:spLocks/>
            </p:cNvSpPr>
            <p:nvPr/>
          </p:nvSpPr>
          <p:spPr>
            <a:xfrm>
              <a:off x="9587246" y="1163588"/>
              <a:ext cx="1594356" cy="30798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6" name="Прямая соединительная линия 45"/>
            <p:cNvCxnSpPr/>
            <p:nvPr/>
          </p:nvCxnSpPr>
          <p:spPr>
            <a:xfrm flipV="1">
              <a:off x="9568929" y="1303113"/>
              <a:ext cx="215999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/>
            <p:cNvCxnSpPr/>
            <p:nvPr/>
          </p:nvCxnSpPr>
          <p:spPr>
            <a:xfrm flipV="1">
              <a:off x="10076312" y="1303113"/>
              <a:ext cx="215999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/>
            <p:cNvCxnSpPr/>
            <p:nvPr/>
          </p:nvCxnSpPr>
          <p:spPr>
            <a:xfrm flipV="1">
              <a:off x="10554579" y="1303113"/>
              <a:ext cx="215999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Группа 48"/>
          <p:cNvGrpSpPr/>
          <p:nvPr/>
        </p:nvGrpSpPr>
        <p:grpSpPr>
          <a:xfrm>
            <a:off x="10297820" y="1557475"/>
            <a:ext cx="1238453" cy="320913"/>
            <a:chOff x="9568929" y="1126967"/>
            <a:chExt cx="1569517" cy="313382"/>
          </a:xfrm>
        </p:grpSpPr>
        <p:sp>
          <p:nvSpPr>
            <p:cNvPr id="50" name="Заголовок 1"/>
            <p:cNvSpPr txBox="1">
              <a:spLocks/>
            </p:cNvSpPr>
            <p:nvPr/>
          </p:nvSpPr>
          <p:spPr>
            <a:xfrm>
              <a:off x="9587246" y="1126967"/>
              <a:ext cx="1551200" cy="313382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1" name="Прямая соединительная линия 50"/>
            <p:cNvCxnSpPr/>
            <p:nvPr/>
          </p:nvCxnSpPr>
          <p:spPr>
            <a:xfrm flipV="1">
              <a:off x="9568929" y="1303113"/>
              <a:ext cx="215999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единительная линия 51"/>
            <p:cNvCxnSpPr/>
            <p:nvPr/>
          </p:nvCxnSpPr>
          <p:spPr>
            <a:xfrm flipV="1">
              <a:off x="10076312" y="1303113"/>
              <a:ext cx="215999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единительная линия 52"/>
            <p:cNvCxnSpPr/>
            <p:nvPr/>
          </p:nvCxnSpPr>
          <p:spPr>
            <a:xfrm flipV="1">
              <a:off x="10554579" y="1303113"/>
              <a:ext cx="215999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Группа 4"/>
          <p:cNvGrpSpPr/>
          <p:nvPr/>
        </p:nvGrpSpPr>
        <p:grpSpPr>
          <a:xfrm>
            <a:off x="81904" y="4133289"/>
            <a:ext cx="3924000" cy="2736000"/>
            <a:chOff x="81904" y="4133289"/>
            <a:chExt cx="3924000" cy="2736000"/>
          </a:xfrm>
        </p:grpSpPr>
        <p:pic>
          <p:nvPicPr>
            <p:cNvPr id="8" name="Рисунок 7"/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04" y="4133289"/>
              <a:ext cx="3924000" cy="27360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65191" y="4155404"/>
              <a:ext cx="70480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Calibri" panose="020F0502020204030204" pitchFamily="34" charset="0"/>
                </a:rPr>
                <a:t>l</a:t>
              </a:r>
              <a:r>
                <a:rPr lang="en-US" sz="1400" dirty="0">
                  <a:latin typeface="Calibri" panose="020F0502020204030204" pitchFamily="34" charset="0"/>
                </a:rPr>
                <a:t>, </a:t>
              </a:r>
              <a:r>
                <a:rPr lang="ru-RU" sz="1400" dirty="0" err="1">
                  <a:latin typeface="Calibri" panose="020F0502020204030204" pitchFamily="34" charset="0"/>
                </a:rPr>
                <a:t>нс</a:t>
              </a:r>
              <a:endParaRPr lang="ru-RU" sz="1400" dirty="0">
                <a:latin typeface="Calibri" panose="020F050202020403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668058" y="6229391"/>
              <a:ext cx="27764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latin typeface="Calibri" panose="020F0502020204030204" pitchFamily="34" charset="0"/>
                </a:rPr>
                <a:t>d</a:t>
              </a:r>
              <a:endParaRPr lang="ru-RU" sz="1400" dirty="0">
                <a:latin typeface="Calibri" panose="020F0502020204030204" pitchFamily="34" charset="0"/>
              </a:endParaRPr>
            </a:p>
          </p:txBody>
        </p:sp>
        <p:grpSp>
          <p:nvGrpSpPr>
            <p:cNvPr id="54" name="Группа 53"/>
            <p:cNvGrpSpPr/>
            <p:nvPr/>
          </p:nvGrpSpPr>
          <p:grpSpPr>
            <a:xfrm>
              <a:off x="2377609" y="4489690"/>
              <a:ext cx="1249742" cy="315390"/>
              <a:chOff x="9554622" y="1132360"/>
              <a:chExt cx="1583825" cy="307989"/>
            </a:xfrm>
          </p:grpSpPr>
          <p:sp>
            <p:nvSpPr>
              <p:cNvPr id="55" name="Заголовок 1"/>
              <p:cNvSpPr txBox="1">
                <a:spLocks/>
              </p:cNvSpPr>
              <p:nvPr/>
            </p:nvSpPr>
            <p:spPr>
              <a:xfrm>
                <a:off x="9587246" y="1132360"/>
                <a:ext cx="1551201" cy="30798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1800" b="1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c</a:t>
                </a:r>
                <a:r>
                  <a:rPr lang="en-US" sz="1600" b="1" baseline="-250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0         </a:t>
                </a:r>
                <a:r>
                  <a:rPr lang="en-US" sz="1600" b="1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c</a:t>
                </a:r>
                <a:r>
                  <a:rPr lang="en-US" sz="1600" b="1" baseline="-250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1        </a:t>
                </a:r>
                <a:r>
                  <a:rPr lang="en-US" sz="1600" b="1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c</a:t>
                </a:r>
                <a:r>
                  <a:rPr lang="en-US" sz="1600" b="1" baseline="-250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2   </a:t>
                </a:r>
                <a:endPara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6" name="Прямая соединительная линия 55"/>
              <p:cNvCxnSpPr/>
              <p:nvPr/>
            </p:nvCxnSpPr>
            <p:spPr>
              <a:xfrm flipV="1">
                <a:off x="9554622" y="1303113"/>
                <a:ext cx="215998" cy="0"/>
              </a:xfrm>
              <a:prstGeom prst="line">
                <a:avLst/>
              </a:prstGeom>
              <a:ln w="444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Прямая соединительная линия 56"/>
              <p:cNvCxnSpPr/>
              <p:nvPr/>
            </p:nvCxnSpPr>
            <p:spPr>
              <a:xfrm flipV="1">
                <a:off x="10076312" y="1303113"/>
                <a:ext cx="215999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Прямая соединительная линия 57"/>
              <p:cNvCxnSpPr/>
              <p:nvPr/>
            </p:nvCxnSpPr>
            <p:spPr>
              <a:xfrm flipV="1">
                <a:off x="10554579" y="1303113"/>
                <a:ext cx="215999" cy="0"/>
              </a:xfrm>
              <a:prstGeom prst="line">
                <a:avLst/>
              </a:prstGeom>
              <a:ln w="444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Группа 58"/>
          <p:cNvGrpSpPr/>
          <p:nvPr/>
        </p:nvGrpSpPr>
        <p:grpSpPr>
          <a:xfrm>
            <a:off x="6422138" y="4512268"/>
            <a:ext cx="1249742" cy="315390"/>
            <a:chOff x="9554622" y="1132360"/>
            <a:chExt cx="1583825" cy="307989"/>
          </a:xfrm>
        </p:grpSpPr>
        <p:sp>
          <p:nvSpPr>
            <p:cNvPr id="60" name="Заголовок 1"/>
            <p:cNvSpPr txBox="1">
              <a:spLocks/>
            </p:cNvSpPr>
            <p:nvPr/>
          </p:nvSpPr>
          <p:spPr>
            <a:xfrm>
              <a:off x="9587246" y="1132360"/>
              <a:ext cx="1551201" cy="30798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1" name="Прямая соединительная линия 60"/>
            <p:cNvCxnSpPr/>
            <p:nvPr/>
          </p:nvCxnSpPr>
          <p:spPr>
            <a:xfrm flipV="1">
              <a:off x="9554622" y="1303113"/>
              <a:ext cx="215998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единительная линия 61"/>
            <p:cNvCxnSpPr/>
            <p:nvPr/>
          </p:nvCxnSpPr>
          <p:spPr>
            <a:xfrm flipV="1">
              <a:off x="10076312" y="1303113"/>
              <a:ext cx="215999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Прямая соединительная линия 62"/>
            <p:cNvCxnSpPr/>
            <p:nvPr/>
          </p:nvCxnSpPr>
          <p:spPr>
            <a:xfrm flipV="1">
              <a:off x="10554579" y="1303113"/>
              <a:ext cx="215999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Группа 63"/>
          <p:cNvGrpSpPr/>
          <p:nvPr/>
        </p:nvGrpSpPr>
        <p:grpSpPr>
          <a:xfrm>
            <a:off x="8945577" y="4495562"/>
            <a:ext cx="1295356" cy="315390"/>
            <a:chOff x="9568929" y="1132360"/>
            <a:chExt cx="1641631" cy="307989"/>
          </a:xfrm>
        </p:grpSpPr>
        <p:sp>
          <p:nvSpPr>
            <p:cNvPr id="65" name="Заголовок 1"/>
            <p:cNvSpPr txBox="1">
              <a:spLocks/>
            </p:cNvSpPr>
            <p:nvPr/>
          </p:nvSpPr>
          <p:spPr>
            <a:xfrm>
              <a:off x="9587245" y="1132360"/>
              <a:ext cx="1623315" cy="30798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6" name="Прямая соединительная линия 65"/>
            <p:cNvCxnSpPr/>
            <p:nvPr/>
          </p:nvCxnSpPr>
          <p:spPr>
            <a:xfrm flipV="1">
              <a:off x="9568929" y="1303113"/>
              <a:ext cx="215999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Прямая соединительная линия 66"/>
            <p:cNvCxnSpPr/>
            <p:nvPr/>
          </p:nvCxnSpPr>
          <p:spPr>
            <a:xfrm flipV="1">
              <a:off x="10076312" y="1303113"/>
              <a:ext cx="215999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Прямая соединительная линия 67"/>
            <p:cNvCxnSpPr/>
            <p:nvPr/>
          </p:nvCxnSpPr>
          <p:spPr>
            <a:xfrm flipV="1">
              <a:off x="10554579" y="1303113"/>
              <a:ext cx="215999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Заголовок 1"/>
          <p:cNvSpPr txBox="1">
            <a:spLocks/>
          </p:cNvSpPr>
          <p:nvPr/>
        </p:nvSpPr>
        <p:spPr>
          <a:xfrm>
            <a:off x="2466277" y="754314"/>
            <a:ext cx="7249404" cy="446672"/>
          </a:xfrm>
          <a:prstGeom prst="rect">
            <a:avLst/>
          </a:prstGeom>
        </p:spPr>
        <p:txBody>
          <a:bodyPr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ядро 1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локальный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– ядро 2 (удаленный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– ядро 3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удаленный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15881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Прямоугольник 109"/>
          <p:cNvSpPr/>
          <p:nvPr/>
        </p:nvSpPr>
        <p:spPr>
          <a:xfrm>
            <a:off x="8805347" y="2385237"/>
            <a:ext cx="2009415" cy="94469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9" name="Прямоугольник 108"/>
          <p:cNvSpPr/>
          <p:nvPr/>
        </p:nvSpPr>
        <p:spPr>
          <a:xfrm>
            <a:off x="1394183" y="2379596"/>
            <a:ext cx="2009415" cy="94469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6" name="Прямоугольник 105"/>
          <p:cNvSpPr/>
          <p:nvPr/>
        </p:nvSpPr>
        <p:spPr>
          <a:xfrm>
            <a:off x="8788415" y="1047503"/>
            <a:ext cx="2009415" cy="944697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1399829" y="1064438"/>
            <a:ext cx="2009415" cy="944697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0" y="308884"/>
            <a:ext cx="12192000" cy="612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Атомарные операции </a:t>
            </a:r>
            <a:r>
              <a:rPr lang="en-US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load, store, SWP (</a:t>
            </a:r>
            <a:r>
              <a:rPr lang="en-US" sz="2400" b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swap)</a:t>
            </a:r>
            <a:r>
              <a:rPr lang="ru-RU" sz="2400" b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b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FAA (fetch and add)</a:t>
            </a:r>
            <a:endParaRPr lang="en-US" sz="24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5</a:t>
            </a:fld>
            <a:endParaRPr lang="ru-RU" dirty="0"/>
          </a:p>
        </p:txBody>
      </p:sp>
      <p:sp>
        <p:nvSpPr>
          <p:cNvPr id="34" name="TextBox 33"/>
          <p:cNvSpPr txBox="1"/>
          <p:nvPr/>
        </p:nvSpPr>
        <p:spPr>
          <a:xfrm>
            <a:off x="3240871" y="6120593"/>
            <a:ext cx="5722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m</a:t>
            </a:r>
            <a:r>
              <a:rPr lang="en-US" sz="2400" dirty="0"/>
              <a:t> – </a:t>
            </a:r>
            <a:r>
              <a:rPr lang="ru-RU" sz="2400" dirty="0"/>
              <a:t>ячейка </a:t>
            </a:r>
            <a:r>
              <a:rPr lang="ru-RU" sz="2400" dirty="0" smtClean="0"/>
              <a:t>памяти, </a:t>
            </a:r>
            <a:r>
              <a:rPr lang="en-US" sz="2400" i="1" dirty="0" smtClean="0"/>
              <a:t>r</a:t>
            </a:r>
            <a:r>
              <a:rPr lang="ru-RU" sz="2400" dirty="0" smtClean="0"/>
              <a:t> – регистр процессора</a:t>
            </a:r>
            <a:endParaRPr lang="ru-RU" sz="2400" dirty="0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xmlns="" id="{FF56ECB5-D8B1-4696-885B-577BFE36214F}"/>
              </a:ext>
            </a:extLst>
          </p:cNvPr>
          <p:cNvSpPr/>
          <p:nvPr/>
        </p:nvSpPr>
        <p:spPr>
          <a:xfrm>
            <a:off x="4608861" y="2432687"/>
            <a:ext cx="2979167" cy="42198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sz="26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.store</a:t>
            </a:r>
            <a:r>
              <a:rPr lang="en-US" sz="26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ru-RU" sz="2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-запись</a:t>
            </a:r>
            <a:endParaRPr lang="ru-RU" sz="2600" dirty="0"/>
          </a:p>
        </p:txBody>
      </p:sp>
      <p:sp>
        <p:nvSpPr>
          <p:cNvPr id="44" name="Прямоугольник 43"/>
          <p:cNvSpPr/>
          <p:nvPr/>
        </p:nvSpPr>
        <p:spPr>
          <a:xfrm>
            <a:off x="1475824" y="2436065"/>
            <a:ext cx="619628" cy="553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i="1" dirty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553735" y="2953294"/>
            <a:ext cx="428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m</a:t>
            </a:r>
            <a:endParaRPr lang="ru-RU" sz="2400" i="1" dirty="0"/>
          </a:p>
        </p:txBody>
      </p:sp>
      <p:sp>
        <p:nvSpPr>
          <p:cNvPr id="46" name="Прямоугольник 45"/>
          <p:cNvSpPr/>
          <p:nvPr/>
        </p:nvSpPr>
        <p:spPr>
          <a:xfrm>
            <a:off x="2708030" y="2432316"/>
            <a:ext cx="619628" cy="5533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</a:rPr>
              <a:t>x</a:t>
            </a:r>
            <a:endParaRPr lang="ru-RU" sz="2400" i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857905" y="2942473"/>
            <a:ext cx="290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r</a:t>
            </a:r>
            <a:endParaRPr lang="ru-RU" sz="2400" i="1" baseline="-25000" dirty="0"/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xmlns="" id="{82A98D37-D45F-49A4-ABBC-450579D3FC46}"/>
              </a:ext>
            </a:extLst>
          </p:cNvPr>
          <p:cNvSpPr/>
          <p:nvPr/>
        </p:nvSpPr>
        <p:spPr>
          <a:xfrm>
            <a:off x="8887904" y="2432602"/>
            <a:ext cx="619628" cy="5533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</a:rPr>
              <a:t>x</a:t>
            </a:r>
            <a:endParaRPr lang="ru-RU" sz="2400" i="1" dirty="0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E77CB18-89B0-4FED-9242-A32A7787B293}"/>
              </a:ext>
            </a:extLst>
          </p:cNvPr>
          <p:cNvSpPr txBox="1"/>
          <p:nvPr/>
        </p:nvSpPr>
        <p:spPr>
          <a:xfrm>
            <a:off x="8965815" y="2949831"/>
            <a:ext cx="428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m</a:t>
            </a:r>
            <a:endParaRPr lang="ru-RU" sz="2400" i="1" dirty="0"/>
          </a:p>
        </p:txBody>
      </p: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xmlns="" id="{EEB723B8-FA70-4BAA-A9EB-2C9B7FB5B1FE}"/>
              </a:ext>
            </a:extLst>
          </p:cNvPr>
          <p:cNvCxnSpPr/>
          <p:nvPr/>
        </p:nvCxnSpPr>
        <p:spPr>
          <a:xfrm rot="10800000">
            <a:off x="9517325" y="2709277"/>
            <a:ext cx="611414" cy="3336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xmlns="" id="{45555DED-7F17-495E-9DC1-5BFEABC25505}"/>
              </a:ext>
            </a:extLst>
          </p:cNvPr>
          <p:cNvSpPr/>
          <p:nvPr/>
        </p:nvSpPr>
        <p:spPr>
          <a:xfrm>
            <a:off x="10120110" y="2428853"/>
            <a:ext cx="619628" cy="5533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</a:rPr>
              <a:t>x</a:t>
            </a:r>
            <a:endParaRPr lang="ru-RU" sz="2400" i="1" dirty="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C6026ACD-101F-4706-A7E6-3617512E6CAC}"/>
              </a:ext>
            </a:extLst>
          </p:cNvPr>
          <p:cNvSpPr txBox="1"/>
          <p:nvPr/>
        </p:nvSpPr>
        <p:spPr>
          <a:xfrm>
            <a:off x="10269985" y="2939010"/>
            <a:ext cx="290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r</a:t>
            </a:r>
            <a:endParaRPr lang="ru-RU" sz="2400" i="1" baseline="-25000" dirty="0"/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xmlns="" id="{1A28BDFC-9071-4751-A506-78FB105A335B}"/>
              </a:ext>
            </a:extLst>
          </p:cNvPr>
          <p:cNvSpPr/>
          <p:nvPr/>
        </p:nvSpPr>
        <p:spPr>
          <a:xfrm>
            <a:off x="1464976" y="1122804"/>
            <a:ext cx="619628" cy="5533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</a:rPr>
              <a:t>x</a:t>
            </a:r>
            <a:endParaRPr lang="ru-RU" sz="2400" i="1" dirty="0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8FF264C-4253-44F9-83FA-A343C6FA36A0}"/>
              </a:ext>
            </a:extLst>
          </p:cNvPr>
          <p:cNvSpPr txBox="1"/>
          <p:nvPr/>
        </p:nvSpPr>
        <p:spPr>
          <a:xfrm>
            <a:off x="1542887" y="1640033"/>
            <a:ext cx="428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m</a:t>
            </a:r>
            <a:endParaRPr lang="ru-RU" sz="2400" i="1" dirty="0"/>
          </a:p>
        </p:txBody>
      </p:sp>
      <p:sp>
        <p:nvSpPr>
          <p:cNvPr id="69" name="Прямоугольник 68">
            <a:extLst>
              <a:ext uri="{FF2B5EF4-FFF2-40B4-BE49-F238E27FC236}">
                <a16:creationId xmlns:a16="http://schemas.microsoft.com/office/drawing/2014/main" xmlns="" id="{1985DEC2-C07A-4FAF-B16C-0B82350EB95D}"/>
              </a:ext>
            </a:extLst>
          </p:cNvPr>
          <p:cNvSpPr/>
          <p:nvPr/>
        </p:nvSpPr>
        <p:spPr>
          <a:xfrm>
            <a:off x="2697182" y="1119055"/>
            <a:ext cx="619628" cy="5533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i="1" dirty="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23BD65B7-182D-4F7E-9D74-FA911B7A4EF7}"/>
              </a:ext>
            </a:extLst>
          </p:cNvPr>
          <p:cNvSpPr txBox="1"/>
          <p:nvPr/>
        </p:nvSpPr>
        <p:spPr>
          <a:xfrm>
            <a:off x="2847057" y="1629212"/>
            <a:ext cx="290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r</a:t>
            </a:r>
            <a:endParaRPr lang="ru-RU" sz="2400" i="1" baseline="-25000" dirty="0"/>
          </a:p>
        </p:txBody>
      </p:sp>
      <p:sp>
        <p:nvSpPr>
          <p:cNvPr id="72" name="Прямоугольник 71">
            <a:extLst>
              <a:ext uri="{FF2B5EF4-FFF2-40B4-BE49-F238E27FC236}">
                <a16:creationId xmlns:a16="http://schemas.microsoft.com/office/drawing/2014/main" xmlns="" id="{3F4651D1-AC0C-4ED1-B853-A65E68130DBB}"/>
              </a:ext>
            </a:extLst>
          </p:cNvPr>
          <p:cNvSpPr/>
          <p:nvPr/>
        </p:nvSpPr>
        <p:spPr>
          <a:xfrm>
            <a:off x="4701361" y="1166040"/>
            <a:ext cx="2805754" cy="42198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sz="26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.load</a:t>
            </a:r>
            <a:r>
              <a:rPr lang="en-US" sz="26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ru-RU" sz="2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-чтение </a:t>
            </a:r>
            <a:endParaRPr lang="ru-RU" sz="2600" dirty="0"/>
          </a:p>
        </p:txBody>
      </p:sp>
      <p:sp>
        <p:nvSpPr>
          <p:cNvPr id="73" name="Прямоугольник 72">
            <a:extLst>
              <a:ext uri="{FF2B5EF4-FFF2-40B4-BE49-F238E27FC236}">
                <a16:creationId xmlns:a16="http://schemas.microsoft.com/office/drawing/2014/main" xmlns="" id="{22C428C1-0561-4C80-9957-951FD81B8438}"/>
              </a:ext>
            </a:extLst>
          </p:cNvPr>
          <p:cNvSpPr/>
          <p:nvPr/>
        </p:nvSpPr>
        <p:spPr>
          <a:xfrm>
            <a:off x="8876340" y="1104698"/>
            <a:ext cx="619628" cy="55335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</a:rPr>
              <a:t>x</a:t>
            </a:r>
            <a:endParaRPr lang="ru-RU" sz="2400" i="1" dirty="0">
              <a:solidFill>
                <a:schemeClr val="tx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8BAD4E27-B74F-462D-8476-527ADA645F9F}"/>
              </a:ext>
            </a:extLst>
          </p:cNvPr>
          <p:cNvSpPr txBox="1"/>
          <p:nvPr/>
        </p:nvSpPr>
        <p:spPr>
          <a:xfrm>
            <a:off x="8954251" y="1621927"/>
            <a:ext cx="428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m</a:t>
            </a:r>
            <a:endParaRPr lang="ru-RU" sz="2400" i="1" dirty="0"/>
          </a:p>
        </p:txBody>
      </p:sp>
      <p:cxnSp>
        <p:nvCxnSpPr>
          <p:cNvPr id="75" name="Прямая со стрелкой 74">
            <a:extLst>
              <a:ext uri="{FF2B5EF4-FFF2-40B4-BE49-F238E27FC236}">
                <a16:creationId xmlns:a16="http://schemas.microsoft.com/office/drawing/2014/main" xmlns="" id="{EA2CDB38-F83E-4A22-B3B7-525082E91961}"/>
              </a:ext>
            </a:extLst>
          </p:cNvPr>
          <p:cNvCxnSpPr/>
          <p:nvPr/>
        </p:nvCxnSpPr>
        <p:spPr>
          <a:xfrm>
            <a:off x="9505760" y="1381373"/>
            <a:ext cx="611414" cy="3336"/>
          </a:xfrm>
          <a:prstGeom prst="straightConnector1">
            <a:avLst/>
          </a:prstGeom>
          <a:ln w="762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Прямоугольник 75">
            <a:extLst>
              <a:ext uri="{FF2B5EF4-FFF2-40B4-BE49-F238E27FC236}">
                <a16:creationId xmlns:a16="http://schemas.microsoft.com/office/drawing/2014/main" xmlns="" id="{7389C00A-BBA7-47D8-ABD3-8A61BC6E77F9}"/>
              </a:ext>
            </a:extLst>
          </p:cNvPr>
          <p:cNvSpPr/>
          <p:nvPr/>
        </p:nvSpPr>
        <p:spPr>
          <a:xfrm>
            <a:off x="10108546" y="1089660"/>
            <a:ext cx="619628" cy="5533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</a:rPr>
              <a:t>x</a:t>
            </a:r>
            <a:endParaRPr lang="ru-RU" sz="2400" i="1" dirty="0">
              <a:solidFill>
                <a:schemeClr val="tx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6BC86448-C4D5-4884-95FE-7E91D4000593}"/>
              </a:ext>
            </a:extLst>
          </p:cNvPr>
          <p:cNvSpPr txBox="1"/>
          <p:nvPr/>
        </p:nvSpPr>
        <p:spPr>
          <a:xfrm>
            <a:off x="10258421" y="1611106"/>
            <a:ext cx="290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r</a:t>
            </a:r>
            <a:endParaRPr lang="ru-RU" sz="2400" i="1" baseline="-25000" dirty="0"/>
          </a:p>
        </p:txBody>
      </p:sp>
      <p:sp>
        <p:nvSpPr>
          <p:cNvPr id="43" name="Прямоугольник 42"/>
          <p:cNvSpPr/>
          <p:nvPr/>
        </p:nvSpPr>
        <p:spPr>
          <a:xfrm>
            <a:off x="1467422" y="1119068"/>
            <a:ext cx="619628" cy="553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</a:rPr>
              <a:t>x</a:t>
            </a:r>
            <a:endParaRPr lang="ru-RU" sz="2400" i="1" dirty="0">
              <a:solidFill>
                <a:schemeClr val="tx1"/>
              </a:solidFill>
            </a:endParaRPr>
          </a:p>
        </p:txBody>
      </p:sp>
      <p:sp>
        <p:nvSpPr>
          <p:cNvPr id="48" name="Прямоугольник 47"/>
          <p:cNvSpPr/>
          <p:nvPr/>
        </p:nvSpPr>
        <p:spPr>
          <a:xfrm>
            <a:off x="1475973" y="2431205"/>
            <a:ext cx="619628" cy="553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i="1" dirty="0">
              <a:solidFill>
                <a:schemeClr val="tx1"/>
              </a:solidFill>
            </a:endParaRPr>
          </a:p>
        </p:txBody>
      </p:sp>
      <p:sp>
        <p:nvSpPr>
          <p:cNvPr id="78" name="Прямоугольник 77"/>
          <p:cNvSpPr/>
          <p:nvPr/>
        </p:nvSpPr>
        <p:spPr>
          <a:xfrm>
            <a:off x="2697435" y="1117600"/>
            <a:ext cx="619628" cy="5647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i="1" dirty="0">
              <a:solidFill>
                <a:schemeClr val="tx1"/>
              </a:solidFill>
            </a:endParaRPr>
          </a:p>
        </p:txBody>
      </p:sp>
      <p:sp>
        <p:nvSpPr>
          <p:cNvPr id="79" name="Прямоугольник 78"/>
          <p:cNvSpPr/>
          <p:nvPr/>
        </p:nvSpPr>
        <p:spPr>
          <a:xfrm>
            <a:off x="2713895" y="2427608"/>
            <a:ext cx="619628" cy="5533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</a:rPr>
              <a:t>x</a:t>
            </a:r>
            <a:endParaRPr lang="ru-RU" sz="2400" i="1" dirty="0">
              <a:solidFill>
                <a:schemeClr val="tx1"/>
              </a:solidFill>
            </a:endParaRPr>
          </a:p>
        </p:txBody>
      </p:sp>
      <p:sp>
        <p:nvSpPr>
          <p:cNvPr id="80" name="Прямоугольник 79"/>
          <p:cNvSpPr/>
          <p:nvPr/>
        </p:nvSpPr>
        <p:spPr>
          <a:xfrm>
            <a:off x="8875119" y="1101881"/>
            <a:ext cx="619628" cy="553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</a:rPr>
              <a:t>x</a:t>
            </a:r>
            <a:endParaRPr lang="ru-RU" sz="2400" i="1" dirty="0">
              <a:solidFill>
                <a:schemeClr val="tx1"/>
              </a:solidFill>
            </a:endParaRPr>
          </a:p>
        </p:txBody>
      </p:sp>
      <p:sp>
        <p:nvSpPr>
          <p:cNvPr id="81" name="Прямоугольник 80"/>
          <p:cNvSpPr/>
          <p:nvPr/>
        </p:nvSpPr>
        <p:spPr>
          <a:xfrm>
            <a:off x="10108568" y="1103326"/>
            <a:ext cx="619628" cy="553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</a:rPr>
              <a:t>x</a:t>
            </a:r>
            <a:endParaRPr lang="ru-RU" sz="2400" i="1" dirty="0">
              <a:solidFill>
                <a:schemeClr val="tx1"/>
              </a:solidFill>
            </a:endParaRPr>
          </a:p>
        </p:txBody>
      </p:sp>
      <p:sp>
        <p:nvSpPr>
          <p:cNvPr id="82" name="Прямоугольник 81">
            <a:extLst>
              <a:ext uri="{FF2B5EF4-FFF2-40B4-BE49-F238E27FC236}">
                <a16:creationId xmlns:a16="http://schemas.microsoft.com/office/drawing/2014/main" xmlns="" id="{45555DED-7F17-495E-9DC1-5BFEABC25505}"/>
              </a:ext>
            </a:extLst>
          </p:cNvPr>
          <p:cNvSpPr/>
          <p:nvPr/>
        </p:nvSpPr>
        <p:spPr>
          <a:xfrm>
            <a:off x="10104746" y="1097909"/>
            <a:ext cx="619628" cy="5582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</a:rPr>
              <a:t>x</a:t>
            </a:r>
            <a:endParaRPr lang="ru-RU" sz="2400" i="1" dirty="0">
              <a:solidFill>
                <a:schemeClr val="tx1"/>
              </a:solidFill>
            </a:endParaRPr>
          </a:p>
        </p:txBody>
      </p:sp>
      <p:sp>
        <p:nvSpPr>
          <p:cNvPr id="83" name="Прямоугольник 82">
            <a:extLst>
              <a:ext uri="{FF2B5EF4-FFF2-40B4-BE49-F238E27FC236}">
                <a16:creationId xmlns:a16="http://schemas.microsoft.com/office/drawing/2014/main" xmlns="" id="{45555DED-7F17-495E-9DC1-5BFEABC25505}"/>
              </a:ext>
            </a:extLst>
          </p:cNvPr>
          <p:cNvSpPr/>
          <p:nvPr/>
        </p:nvSpPr>
        <p:spPr>
          <a:xfrm>
            <a:off x="10113136" y="2434270"/>
            <a:ext cx="619628" cy="5533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</a:rPr>
              <a:t>x</a:t>
            </a:r>
            <a:endParaRPr lang="ru-RU" sz="2400" i="1" dirty="0">
              <a:solidFill>
                <a:schemeClr val="tx1"/>
              </a:solidFill>
            </a:endParaRPr>
          </a:p>
        </p:txBody>
      </p:sp>
      <p:sp>
        <p:nvSpPr>
          <p:cNvPr id="84" name="Прямоугольник 83"/>
          <p:cNvSpPr/>
          <p:nvPr/>
        </p:nvSpPr>
        <p:spPr>
          <a:xfrm>
            <a:off x="8891239" y="2433209"/>
            <a:ext cx="619628" cy="553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</a:rPr>
              <a:t>x</a:t>
            </a:r>
            <a:endParaRPr lang="ru-RU" sz="2400" i="1" dirty="0">
              <a:solidFill>
                <a:schemeClr val="tx1"/>
              </a:solidFill>
            </a:endParaRPr>
          </a:p>
        </p:txBody>
      </p:sp>
      <p:cxnSp>
        <p:nvCxnSpPr>
          <p:cNvPr id="104" name="Прямая со стрелкой 103">
            <a:extLst>
              <a:ext uri="{FF2B5EF4-FFF2-40B4-BE49-F238E27FC236}">
                <a16:creationId xmlns:a16="http://schemas.microsoft.com/office/drawing/2014/main" xmlns="" id="{EA2CDB38-F83E-4A22-B3B7-525082E91961}"/>
              </a:ext>
            </a:extLst>
          </p:cNvPr>
          <p:cNvCxnSpPr/>
          <p:nvPr/>
        </p:nvCxnSpPr>
        <p:spPr>
          <a:xfrm>
            <a:off x="3749595" y="1434105"/>
            <a:ext cx="611414" cy="3336"/>
          </a:xfrm>
          <a:prstGeom prst="straightConnector1">
            <a:avLst/>
          </a:prstGeom>
          <a:ln w="762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Прямая со стрелкой 104">
            <a:extLst>
              <a:ext uri="{FF2B5EF4-FFF2-40B4-BE49-F238E27FC236}">
                <a16:creationId xmlns:a16="http://schemas.microsoft.com/office/drawing/2014/main" xmlns="" id="{EA2CDB38-F83E-4A22-B3B7-525082E91961}"/>
              </a:ext>
            </a:extLst>
          </p:cNvPr>
          <p:cNvCxnSpPr/>
          <p:nvPr/>
        </p:nvCxnSpPr>
        <p:spPr>
          <a:xfrm>
            <a:off x="7835249" y="1413777"/>
            <a:ext cx="611414" cy="3336"/>
          </a:xfrm>
          <a:prstGeom prst="straightConnector1">
            <a:avLst/>
          </a:prstGeom>
          <a:ln w="762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Прямая со стрелкой 106">
            <a:extLst>
              <a:ext uri="{FF2B5EF4-FFF2-40B4-BE49-F238E27FC236}">
                <a16:creationId xmlns:a16="http://schemas.microsoft.com/office/drawing/2014/main" xmlns="" id="{EA2CDB38-F83E-4A22-B3B7-525082E91961}"/>
              </a:ext>
            </a:extLst>
          </p:cNvPr>
          <p:cNvCxnSpPr/>
          <p:nvPr/>
        </p:nvCxnSpPr>
        <p:spPr>
          <a:xfrm>
            <a:off x="3732660" y="2692815"/>
            <a:ext cx="611414" cy="3336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Прямая со стрелкой 107">
            <a:extLst>
              <a:ext uri="{FF2B5EF4-FFF2-40B4-BE49-F238E27FC236}">
                <a16:creationId xmlns:a16="http://schemas.microsoft.com/office/drawing/2014/main" xmlns="" id="{EA2CDB38-F83E-4A22-B3B7-525082E91961}"/>
              </a:ext>
            </a:extLst>
          </p:cNvPr>
          <p:cNvCxnSpPr/>
          <p:nvPr/>
        </p:nvCxnSpPr>
        <p:spPr>
          <a:xfrm>
            <a:off x="7818314" y="2672488"/>
            <a:ext cx="611414" cy="3336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6648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451" y="4139587"/>
            <a:ext cx="3924000" cy="2736000"/>
          </a:xfrm>
          <a:prstGeom prst="rect">
            <a:avLst/>
          </a:prstGeom>
        </p:spPr>
      </p:pic>
      <p:pic>
        <p:nvPicPr>
          <p:cNvPr id="14" name="Рисунок 13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436" y="4137361"/>
            <a:ext cx="3924000" cy="2736000"/>
          </a:xfrm>
          <a:prstGeom prst="rect">
            <a:avLst/>
          </a:prstGeom>
        </p:spPr>
      </p:pic>
      <p:pic>
        <p:nvPicPr>
          <p:cNvPr id="13" name="Рисунок 12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6" y="4139483"/>
            <a:ext cx="3924000" cy="2736000"/>
          </a:xfrm>
          <a:prstGeom prst="rect">
            <a:avLst/>
          </a:prstGeom>
        </p:spPr>
      </p:pic>
      <p:pic>
        <p:nvPicPr>
          <p:cNvPr id="12" name="Рисунок 11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354" y="1169394"/>
            <a:ext cx="3924000" cy="2736000"/>
          </a:xfrm>
          <a:prstGeom prst="rect">
            <a:avLst/>
          </a:prstGeom>
        </p:spPr>
      </p:pic>
      <p:pic>
        <p:nvPicPr>
          <p:cNvPr id="11" name="Рисунок 10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706" y="1166411"/>
            <a:ext cx="3924000" cy="2736000"/>
          </a:xfrm>
          <a:prstGeom prst="rect">
            <a:avLst/>
          </a:prstGeom>
        </p:spPr>
      </p:pic>
      <p:pic>
        <p:nvPicPr>
          <p:cNvPr id="5" name="Рисунок 4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5" y="1166411"/>
            <a:ext cx="3924000" cy="27360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622110" y="1185810"/>
            <a:ext cx="7598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572367" y="6214403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090233" y="223863"/>
            <a:ext cx="9987464" cy="39669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Результаты экспериментов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Trinity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состояние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Invalid</a:t>
            </a:r>
            <a:r>
              <a:rPr lang="ru-RU" sz="2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800" b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50</a:t>
            </a:fld>
            <a:endParaRPr lang="ru-RU" dirty="0"/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408779" y="1157872"/>
            <a:ext cx="1328177" cy="361702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load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2151" y="1173546"/>
            <a:ext cx="56075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5191" y="4155404"/>
            <a:ext cx="70480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24" name="Заголовок 1"/>
          <p:cNvSpPr txBox="1">
            <a:spLocks/>
          </p:cNvSpPr>
          <p:nvPr/>
        </p:nvSpPr>
        <p:spPr>
          <a:xfrm>
            <a:off x="5422966" y="1147153"/>
            <a:ext cx="1585688" cy="44654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store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Заголовок 1"/>
          <p:cNvSpPr txBox="1">
            <a:spLocks/>
          </p:cNvSpPr>
          <p:nvPr/>
        </p:nvSpPr>
        <p:spPr>
          <a:xfrm>
            <a:off x="5233417" y="4091341"/>
            <a:ext cx="1986238" cy="3884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FAA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631889" y="4134055"/>
            <a:ext cx="74439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26" name="Заголовок 1"/>
          <p:cNvSpPr txBox="1">
            <a:spLocks/>
          </p:cNvSpPr>
          <p:nvPr/>
        </p:nvSpPr>
        <p:spPr>
          <a:xfrm>
            <a:off x="9491717" y="1149635"/>
            <a:ext cx="1180815" cy="42897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CAS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Заголовок 1"/>
          <p:cNvSpPr txBox="1">
            <a:spLocks/>
          </p:cNvSpPr>
          <p:nvPr/>
        </p:nvSpPr>
        <p:spPr>
          <a:xfrm>
            <a:off x="9486543" y="4071079"/>
            <a:ext cx="1180815" cy="42897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unCAS</a:t>
            </a:r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87956" y="1170825"/>
            <a:ext cx="7598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485536" y="4129543"/>
            <a:ext cx="7598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591066" y="3278811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727275" y="6222381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724941" y="3278812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68058" y="6229391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635752" y="3278813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grpSp>
        <p:nvGrpSpPr>
          <p:cNvPr id="34" name="Группа 33"/>
          <p:cNvGrpSpPr/>
          <p:nvPr/>
        </p:nvGrpSpPr>
        <p:grpSpPr>
          <a:xfrm>
            <a:off x="2346589" y="2091765"/>
            <a:ext cx="1249742" cy="315390"/>
            <a:chOff x="9554622" y="1132360"/>
            <a:chExt cx="1583825" cy="307989"/>
          </a:xfrm>
        </p:grpSpPr>
        <p:sp>
          <p:nvSpPr>
            <p:cNvPr id="38" name="Заголовок 1"/>
            <p:cNvSpPr txBox="1">
              <a:spLocks/>
            </p:cNvSpPr>
            <p:nvPr/>
          </p:nvSpPr>
          <p:spPr>
            <a:xfrm>
              <a:off x="9587246" y="1132360"/>
              <a:ext cx="1551201" cy="30798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Прямая соединительная линия 38"/>
            <p:cNvCxnSpPr/>
            <p:nvPr/>
          </p:nvCxnSpPr>
          <p:spPr>
            <a:xfrm flipV="1">
              <a:off x="9554622" y="1303113"/>
              <a:ext cx="215998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/>
            <p:cNvCxnSpPr/>
            <p:nvPr/>
          </p:nvCxnSpPr>
          <p:spPr>
            <a:xfrm flipV="1">
              <a:off x="10076312" y="1303113"/>
              <a:ext cx="215999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/>
            <p:cNvCxnSpPr/>
            <p:nvPr/>
          </p:nvCxnSpPr>
          <p:spPr>
            <a:xfrm flipV="1">
              <a:off x="10554579" y="1303113"/>
              <a:ext cx="215999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Группа 42"/>
          <p:cNvGrpSpPr/>
          <p:nvPr/>
        </p:nvGrpSpPr>
        <p:grpSpPr>
          <a:xfrm>
            <a:off x="5097279" y="1525959"/>
            <a:ext cx="1265550" cy="445353"/>
            <a:chOff x="9568929" y="1163588"/>
            <a:chExt cx="1612673" cy="307989"/>
          </a:xfrm>
        </p:grpSpPr>
        <p:sp>
          <p:nvSpPr>
            <p:cNvPr id="45" name="Заголовок 1"/>
            <p:cNvSpPr txBox="1">
              <a:spLocks/>
            </p:cNvSpPr>
            <p:nvPr/>
          </p:nvSpPr>
          <p:spPr>
            <a:xfrm>
              <a:off x="9587246" y="1163588"/>
              <a:ext cx="1594356" cy="30798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6" name="Прямая соединительная линия 45"/>
            <p:cNvCxnSpPr/>
            <p:nvPr/>
          </p:nvCxnSpPr>
          <p:spPr>
            <a:xfrm flipV="1">
              <a:off x="9568929" y="1303113"/>
              <a:ext cx="215999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/>
            <p:cNvCxnSpPr/>
            <p:nvPr/>
          </p:nvCxnSpPr>
          <p:spPr>
            <a:xfrm flipV="1">
              <a:off x="10076312" y="1303113"/>
              <a:ext cx="215999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/>
            <p:cNvCxnSpPr/>
            <p:nvPr/>
          </p:nvCxnSpPr>
          <p:spPr>
            <a:xfrm flipV="1">
              <a:off x="10554579" y="1303113"/>
              <a:ext cx="215999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Группа 48"/>
          <p:cNvGrpSpPr/>
          <p:nvPr/>
        </p:nvGrpSpPr>
        <p:grpSpPr>
          <a:xfrm>
            <a:off x="10297820" y="1975168"/>
            <a:ext cx="1238453" cy="320913"/>
            <a:chOff x="9568929" y="1126967"/>
            <a:chExt cx="1569517" cy="313382"/>
          </a:xfrm>
        </p:grpSpPr>
        <p:sp>
          <p:nvSpPr>
            <p:cNvPr id="50" name="Заголовок 1"/>
            <p:cNvSpPr txBox="1">
              <a:spLocks/>
            </p:cNvSpPr>
            <p:nvPr/>
          </p:nvSpPr>
          <p:spPr>
            <a:xfrm>
              <a:off x="9587246" y="1126967"/>
              <a:ext cx="1551200" cy="313382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1" name="Прямая соединительная линия 50"/>
            <p:cNvCxnSpPr/>
            <p:nvPr/>
          </p:nvCxnSpPr>
          <p:spPr>
            <a:xfrm flipV="1">
              <a:off x="9568929" y="1303113"/>
              <a:ext cx="215999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единительная линия 51"/>
            <p:cNvCxnSpPr/>
            <p:nvPr/>
          </p:nvCxnSpPr>
          <p:spPr>
            <a:xfrm flipV="1">
              <a:off x="10076312" y="1303113"/>
              <a:ext cx="215999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единительная линия 52"/>
            <p:cNvCxnSpPr/>
            <p:nvPr/>
          </p:nvCxnSpPr>
          <p:spPr>
            <a:xfrm flipV="1">
              <a:off x="10554579" y="1303113"/>
              <a:ext cx="215999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Группа 53"/>
          <p:cNvGrpSpPr/>
          <p:nvPr/>
        </p:nvGrpSpPr>
        <p:grpSpPr>
          <a:xfrm>
            <a:off x="2377609" y="5008981"/>
            <a:ext cx="1249742" cy="315390"/>
            <a:chOff x="9554622" y="1132360"/>
            <a:chExt cx="1583825" cy="307989"/>
          </a:xfrm>
        </p:grpSpPr>
        <p:sp>
          <p:nvSpPr>
            <p:cNvPr id="55" name="Заголовок 1"/>
            <p:cNvSpPr txBox="1">
              <a:spLocks/>
            </p:cNvSpPr>
            <p:nvPr/>
          </p:nvSpPr>
          <p:spPr>
            <a:xfrm>
              <a:off x="9587246" y="1132360"/>
              <a:ext cx="1551201" cy="30798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6" name="Прямая соединительная линия 55"/>
            <p:cNvCxnSpPr/>
            <p:nvPr/>
          </p:nvCxnSpPr>
          <p:spPr>
            <a:xfrm flipV="1">
              <a:off x="9554622" y="1303113"/>
              <a:ext cx="215998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56"/>
            <p:cNvCxnSpPr/>
            <p:nvPr/>
          </p:nvCxnSpPr>
          <p:spPr>
            <a:xfrm flipV="1">
              <a:off x="10076312" y="1303113"/>
              <a:ext cx="215999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/>
            <p:cNvCxnSpPr/>
            <p:nvPr/>
          </p:nvCxnSpPr>
          <p:spPr>
            <a:xfrm flipV="1">
              <a:off x="10554579" y="1303113"/>
              <a:ext cx="215999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Группа 58"/>
          <p:cNvGrpSpPr/>
          <p:nvPr/>
        </p:nvGrpSpPr>
        <p:grpSpPr>
          <a:xfrm>
            <a:off x="5112627" y="5505695"/>
            <a:ext cx="1249742" cy="315390"/>
            <a:chOff x="9554622" y="1143384"/>
            <a:chExt cx="1583825" cy="307989"/>
          </a:xfrm>
        </p:grpSpPr>
        <p:sp>
          <p:nvSpPr>
            <p:cNvPr id="60" name="Заголовок 1"/>
            <p:cNvSpPr txBox="1">
              <a:spLocks/>
            </p:cNvSpPr>
            <p:nvPr/>
          </p:nvSpPr>
          <p:spPr>
            <a:xfrm>
              <a:off x="9587245" y="1143384"/>
              <a:ext cx="1551202" cy="30798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1" name="Прямая соединительная линия 60"/>
            <p:cNvCxnSpPr/>
            <p:nvPr/>
          </p:nvCxnSpPr>
          <p:spPr>
            <a:xfrm flipV="1">
              <a:off x="9554622" y="1303113"/>
              <a:ext cx="215998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единительная линия 61"/>
            <p:cNvCxnSpPr/>
            <p:nvPr/>
          </p:nvCxnSpPr>
          <p:spPr>
            <a:xfrm flipV="1">
              <a:off x="10076312" y="1303113"/>
              <a:ext cx="215999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Прямая соединительная линия 62"/>
            <p:cNvCxnSpPr/>
            <p:nvPr/>
          </p:nvCxnSpPr>
          <p:spPr>
            <a:xfrm flipV="1">
              <a:off x="10554579" y="1303113"/>
              <a:ext cx="215999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Группа 63"/>
          <p:cNvGrpSpPr/>
          <p:nvPr/>
        </p:nvGrpSpPr>
        <p:grpSpPr>
          <a:xfrm>
            <a:off x="8934290" y="5003565"/>
            <a:ext cx="1295356" cy="315390"/>
            <a:chOff x="9568929" y="1132360"/>
            <a:chExt cx="1641631" cy="307989"/>
          </a:xfrm>
        </p:grpSpPr>
        <p:sp>
          <p:nvSpPr>
            <p:cNvPr id="65" name="Заголовок 1"/>
            <p:cNvSpPr txBox="1">
              <a:spLocks/>
            </p:cNvSpPr>
            <p:nvPr/>
          </p:nvSpPr>
          <p:spPr>
            <a:xfrm>
              <a:off x="9587245" y="1132360"/>
              <a:ext cx="1623315" cy="30798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6" name="Прямая соединительная линия 65"/>
            <p:cNvCxnSpPr/>
            <p:nvPr/>
          </p:nvCxnSpPr>
          <p:spPr>
            <a:xfrm flipV="1">
              <a:off x="9568929" y="1303113"/>
              <a:ext cx="215999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Прямая соединительная линия 66"/>
            <p:cNvCxnSpPr/>
            <p:nvPr/>
          </p:nvCxnSpPr>
          <p:spPr>
            <a:xfrm flipV="1">
              <a:off x="10076312" y="1303113"/>
              <a:ext cx="215999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Прямая соединительная линия 67"/>
            <p:cNvCxnSpPr/>
            <p:nvPr/>
          </p:nvCxnSpPr>
          <p:spPr>
            <a:xfrm flipV="1">
              <a:off x="10554579" y="1303113"/>
              <a:ext cx="215999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/>
          <p:cNvSpPr txBox="1"/>
          <p:nvPr/>
        </p:nvSpPr>
        <p:spPr>
          <a:xfrm>
            <a:off x="1860030" y="4125208"/>
            <a:ext cx="70480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499408" y="4168173"/>
            <a:ext cx="1180815" cy="42897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SWP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043936" y="4495562"/>
            <a:ext cx="1008000" cy="21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0459030" y="4948827"/>
            <a:ext cx="1008000" cy="21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72" name="Заголовок 1"/>
          <p:cNvSpPr txBox="1">
            <a:spLocks/>
          </p:cNvSpPr>
          <p:nvPr/>
        </p:nvSpPr>
        <p:spPr>
          <a:xfrm>
            <a:off x="2466277" y="754314"/>
            <a:ext cx="7249404" cy="446672"/>
          </a:xfrm>
          <a:prstGeom prst="rect">
            <a:avLst/>
          </a:prstGeom>
        </p:spPr>
        <p:txBody>
          <a:bodyPr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ядро 1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локальный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– ядро 2 (удаленный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– ядро 3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удаленный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643591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996" y="4148267"/>
            <a:ext cx="3924000" cy="2736000"/>
          </a:xfrm>
          <a:prstGeom prst="rect">
            <a:avLst/>
          </a:prstGeom>
        </p:spPr>
      </p:pic>
      <p:pic>
        <p:nvPicPr>
          <p:cNvPr id="9" name="Рисунок 8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561" y="4148473"/>
            <a:ext cx="3924000" cy="2736000"/>
          </a:xfrm>
          <a:prstGeom prst="rect">
            <a:avLst/>
          </a:prstGeom>
        </p:spPr>
      </p:pic>
      <p:pic>
        <p:nvPicPr>
          <p:cNvPr id="8" name="Рисунок 7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4" y="4143569"/>
            <a:ext cx="3924000" cy="2736000"/>
          </a:xfrm>
          <a:prstGeom prst="rect">
            <a:avLst/>
          </a:prstGeom>
        </p:spPr>
      </p:pic>
      <p:pic>
        <p:nvPicPr>
          <p:cNvPr id="7" name="Рисунок 6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151" y="1166361"/>
            <a:ext cx="3924000" cy="2736000"/>
          </a:xfrm>
          <a:prstGeom prst="rect">
            <a:avLst/>
          </a:prstGeom>
        </p:spPr>
      </p:pic>
      <p:pic>
        <p:nvPicPr>
          <p:cNvPr id="6" name="Рисунок 5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595" y="1170500"/>
            <a:ext cx="3924000" cy="2736000"/>
          </a:xfrm>
          <a:prstGeom prst="rect">
            <a:avLst/>
          </a:prstGeom>
        </p:spPr>
      </p:pic>
      <p:pic>
        <p:nvPicPr>
          <p:cNvPr id="3" name="Рисунок 2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2" y="1163917"/>
            <a:ext cx="3924000" cy="27360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622110" y="1185810"/>
            <a:ext cx="7598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572367" y="6214403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090233" y="201285"/>
            <a:ext cx="9987464" cy="39669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Результаты экспериментов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Nehalem-EP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состояние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Modified</a:t>
            </a:r>
            <a:r>
              <a:rPr lang="ru-RU" sz="2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800" b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51</a:t>
            </a:fld>
            <a:endParaRPr lang="ru-RU" dirty="0"/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408779" y="1157872"/>
            <a:ext cx="1328177" cy="361702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load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2151" y="1173546"/>
            <a:ext cx="56075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5191" y="4155404"/>
            <a:ext cx="70480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24" name="Заголовок 1"/>
          <p:cNvSpPr txBox="1">
            <a:spLocks/>
          </p:cNvSpPr>
          <p:nvPr/>
        </p:nvSpPr>
        <p:spPr>
          <a:xfrm>
            <a:off x="5422966" y="1147153"/>
            <a:ext cx="1585688" cy="44654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store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Заголовок 1"/>
          <p:cNvSpPr txBox="1">
            <a:spLocks/>
          </p:cNvSpPr>
          <p:nvPr/>
        </p:nvSpPr>
        <p:spPr>
          <a:xfrm>
            <a:off x="5233417" y="4091341"/>
            <a:ext cx="1986238" cy="3884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FAA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631889" y="4134055"/>
            <a:ext cx="74439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26" name="Заголовок 1"/>
          <p:cNvSpPr txBox="1">
            <a:spLocks/>
          </p:cNvSpPr>
          <p:nvPr/>
        </p:nvSpPr>
        <p:spPr>
          <a:xfrm>
            <a:off x="9491717" y="1149635"/>
            <a:ext cx="1180815" cy="42897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CAS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Заголовок 1"/>
          <p:cNvSpPr txBox="1">
            <a:spLocks/>
          </p:cNvSpPr>
          <p:nvPr/>
        </p:nvSpPr>
        <p:spPr>
          <a:xfrm>
            <a:off x="9486543" y="4071079"/>
            <a:ext cx="1180815" cy="42897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unCAS</a:t>
            </a:r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87956" y="1170825"/>
            <a:ext cx="7598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485536" y="4129543"/>
            <a:ext cx="7598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591066" y="3278811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727275" y="6222381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724941" y="3278812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68058" y="6229391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635752" y="3278813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grpSp>
        <p:nvGrpSpPr>
          <p:cNvPr id="34" name="Группа 33"/>
          <p:cNvGrpSpPr/>
          <p:nvPr/>
        </p:nvGrpSpPr>
        <p:grpSpPr>
          <a:xfrm>
            <a:off x="1774042" y="1557868"/>
            <a:ext cx="972001" cy="318706"/>
            <a:chOff x="9587245" y="1129122"/>
            <a:chExt cx="1231834" cy="311227"/>
          </a:xfrm>
        </p:grpSpPr>
        <p:sp>
          <p:nvSpPr>
            <p:cNvPr id="38" name="Заголовок 1"/>
            <p:cNvSpPr txBox="1">
              <a:spLocks/>
            </p:cNvSpPr>
            <p:nvPr/>
          </p:nvSpPr>
          <p:spPr>
            <a:xfrm>
              <a:off x="9587245" y="1129122"/>
              <a:ext cx="1231834" cy="311227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Прямая соединительная линия 38"/>
            <p:cNvCxnSpPr/>
            <p:nvPr/>
          </p:nvCxnSpPr>
          <p:spPr>
            <a:xfrm flipV="1">
              <a:off x="9733767" y="1203896"/>
              <a:ext cx="182494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/>
            <p:cNvCxnSpPr/>
            <p:nvPr/>
          </p:nvCxnSpPr>
          <p:spPr>
            <a:xfrm flipV="1">
              <a:off x="10119232" y="1203896"/>
              <a:ext cx="182494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/>
            <p:cNvCxnSpPr/>
            <p:nvPr/>
          </p:nvCxnSpPr>
          <p:spPr>
            <a:xfrm flipV="1">
              <a:off x="10440124" y="1203896"/>
              <a:ext cx="182494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/>
          <p:cNvSpPr txBox="1"/>
          <p:nvPr/>
        </p:nvSpPr>
        <p:spPr>
          <a:xfrm>
            <a:off x="1860030" y="4125208"/>
            <a:ext cx="70480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499408" y="4168173"/>
            <a:ext cx="1180815" cy="42897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SWP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72" name="Группа 71"/>
          <p:cNvGrpSpPr/>
          <p:nvPr/>
        </p:nvGrpSpPr>
        <p:grpSpPr>
          <a:xfrm>
            <a:off x="5832399" y="1552222"/>
            <a:ext cx="972001" cy="318706"/>
            <a:chOff x="9587245" y="1129122"/>
            <a:chExt cx="1231834" cy="311227"/>
          </a:xfrm>
        </p:grpSpPr>
        <p:sp>
          <p:nvSpPr>
            <p:cNvPr id="73" name="Заголовок 1"/>
            <p:cNvSpPr txBox="1">
              <a:spLocks/>
            </p:cNvSpPr>
            <p:nvPr/>
          </p:nvSpPr>
          <p:spPr>
            <a:xfrm>
              <a:off x="9587245" y="1129122"/>
              <a:ext cx="1231834" cy="311227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4" name="Прямая соединительная линия 73"/>
            <p:cNvCxnSpPr/>
            <p:nvPr/>
          </p:nvCxnSpPr>
          <p:spPr>
            <a:xfrm flipV="1">
              <a:off x="9733767" y="1203896"/>
              <a:ext cx="182494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Прямая соединительная линия 74"/>
            <p:cNvCxnSpPr/>
            <p:nvPr/>
          </p:nvCxnSpPr>
          <p:spPr>
            <a:xfrm flipV="1">
              <a:off x="10119232" y="1203896"/>
              <a:ext cx="182494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Прямая соединительная линия 75"/>
            <p:cNvCxnSpPr/>
            <p:nvPr/>
          </p:nvCxnSpPr>
          <p:spPr>
            <a:xfrm flipV="1">
              <a:off x="10440124" y="1203896"/>
              <a:ext cx="182494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Группа 76"/>
          <p:cNvGrpSpPr/>
          <p:nvPr/>
        </p:nvGrpSpPr>
        <p:grpSpPr>
          <a:xfrm>
            <a:off x="9699954" y="1607076"/>
            <a:ext cx="972001" cy="318706"/>
            <a:chOff x="9587245" y="1129122"/>
            <a:chExt cx="1231834" cy="311227"/>
          </a:xfrm>
        </p:grpSpPr>
        <p:sp>
          <p:nvSpPr>
            <p:cNvPr id="78" name="Заголовок 1"/>
            <p:cNvSpPr txBox="1">
              <a:spLocks/>
            </p:cNvSpPr>
            <p:nvPr/>
          </p:nvSpPr>
          <p:spPr>
            <a:xfrm>
              <a:off x="9587245" y="1129122"/>
              <a:ext cx="1231834" cy="311227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9" name="Прямая соединительная линия 78"/>
            <p:cNvCxnSpPr/>
            <p:nvPr/>
          </p:nvCxnSpPr>
          <p:spPr>
            <a:xfrm flipV="1">
              <a:off x="9733767" y="1203896"/>
              <a:ext cx="182494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Прямая соединительная линия 79"/>
            <p:cNvCxnSpPr/>
            <p:nvPr/>
          </p:nvCxnSpPr>
          <p:spPr>
            <a:xfrm flipV="1">
              <a:off x="10119232" y="1203896"/>
              <a:ext cx="182494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Прямая соединительная линия 80"/>
            <p:cNvCxnSpPr/>
            <p:nvPr/>
          </p:nvCxnSpPr>
          <p:spPr>
            <a:xfrm flipV="1">
              <a:off x="10440124" y="1203896"/>
              <a:ext cx="182494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Группа 81"/>
          <p:cNvGrpSpPr/>
          <p:nvPr/>
        </p:nvGrpSpPr>
        <p:grpSpPr>
          <a:xfrm>
            <a:off x="1764922" y="4509912"/>
            <a:ext cx="972001" cy="318706"/>
            <a:chOff x="9587245" y="1129122"/>
            <a:chExt cx="1231834" cy="311227"/>
          </a:xfrm>
        </p:grpSpPr>
        <p:sp>
          <p:nvSpPr>
            <p:cNvPr id="83" name="Заголовок 1"/>
            <p:cNvSpPr txBox="1">
              <a:spLocks/>
            </p:cNvSpPr>
            <p:nvPr/>
          </p:nvSpPr>
          <p:spPr>
            <a:xfrm>
              <a:off x="9587245" y="1129122"/>
              <a:ext cx="1231834" cy="311227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4" name="Прямая соединительная линия 83"/>
            <p:cNvCxnSpPr/>
            <p:nvPr/>
          </p:nvCxnSpPr>
          <p:spPr>
            <a:xfrm flipV="1">
              <a:off x="9733767" y="1203896"/>
              <a:ext cx="182494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Прямая соединительная линия 84"/>
            <p:cNvCxnSpPr/>
            <p:nvPr/>
          </p:nvCxnSpPr>
          <p:spPr>
            <a:xfrm flipV="1">
              <a:off x="10119232" y="1203896"/>
              <a:ext cx="182494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Прямая соединительная линия 85"/>
            <p:cNvCxnSpPr/>
            <p:nvPr/>
          </p:nvCxnSpPr>
          <p:spPr>
            <a:xfrm flipV="1">
              <a:off x="10440124" y="1203896"/>
              <a:ext cx="182494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Группа 86"/>
          <p:cNvGrpSpPr/>
          <p:nvPr/>
        </p:nvGrpSpPr>
        <p:grpSpPr>
          <a:xfrm>
            <a:off x="5823737" y="4529078"/>
            <a:ext cx="972001" cy="318706"/>
            <a:chOff x="9587245" y="1129122"/>
            <a:chExt cx="1231834" cy="311227"/>
          </a:xfrm>
        </p:grpSpPr>
        <p:sp>
          <p:nvSpPr>
            <p:cNvPr id="88" name="Заголовок 1"/>
            <p:cNvSpPr txBox="1">
              <a:spLocks/>
            </p:cNvSpPr>
            <p:nvPr/>
          </p:nvSpPr>
          <p:spPr>
            <a:xfrm>
              <a:off x="9587245" y="1129122"/>
              <a:ext cx="1231834" cy="311227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9" name="Прямая соединительная линия 88"/>
            <p:cNvCxnSpPr/>
            <p:nvPr/>
          </p:nvCxnSpPr>
          <p:spPr>
            <a:xfrm flipV="1">
              <a:off x="9733767" y="1203896"/>
              <a:ext cx="182494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Прямая соединительная линия 89"/>
            <p:cNvCxnSpPr/>
            <p:nvPr/>
          </p:nvCxnSpPr>
          <p:spPr>
            <a:xfrm flipV="1">
              <a:off x="10119232" y="1203896"/>
              <a:ext cx="182494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Прямая соединительная линия 90"/>
            <p:cNvCxnSpPr/>
            <p:nvPr/>
          </p:nvCxnSpPr>
          <p:spPr>
            <a:xfrm flipV="1">
              <a:off x="10440124" y="1203896"/>
              <a:ext cx="182494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Группа 91"/>
          <p:cNvGrpSpPr/>
          <p:nvPr/>
        </p:nvGrpSpPr>
        <p:grpSpPr>
          <a:xfrm>
            <a:off x="9668814" y="6083368"/>
            <a:ext cx="972001" cy="318706"/>
            <a:chOff x="9587245" y="1129122"/>
            <a:chExt cx="1231834" cy="311227"/>
          </a:xfrm>
        </p:grpSpPr>
        <p:sp>
          <p:nvSpPr>
            <p:cNvPr id="93" name="Заголовок 1"/>
            <p:cNvSpPr txBox="1">
              <a:spLocks/>
            </p:cNvSpPr>
            <p:nvPr/>
          </p:nvSpPr>
          <p:spPr>
            <a:xfrm>
              <a:off x="9587245" y="1129122"/>
              <a:ext cx="1231834" cy="311227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4" name="Прямая соединительная линия 93"/>
            <p:cNvCxnSpPr/>
            <p:nvPr/>
          </p:nvCxnSpPr>
          <p:spPr>
            <a:xfrm flipV="1">
              <a:off x="9733767" y="1203896"/>
              <a:ext cx="182494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Прямая соединительная линия 94"/>
            <p:cNvCxnSpPr/>
            <p:nvPr/>
          </p:nvCxnSpPr>
          <p:spPr>
            <a:xfrm flipV="1">
              <a:off x="10119232" y="1203896"/>
              <a:ext cx="182494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Прямая соединительная линия 95"/>
            <p:cNvCxnSpPr/>
            <p:nvPr/>
          </p:nvCxnSpPr>
          <p:spPr>
            <a:xfrm flipV="1">
              <a:off x="10440124" y="1203896"/>
              <a:ext cx="182494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Заголовок 1"/>
          <p:cNvSpPr txBox="1">
            <a:spLocks/>
          </p:cNvSpPr>
          <p:nvPr/>
        </p:nvSpPr>
        <p:spPr>
          <a:xfrm>
            <a:off x="2466277" y="754314"/>
            <a:ext cx="7249404" cy="446672"/>
          </a:xfrm>
          <a:prstGeom prst="rect">
            <a:avLst/>
          </a:prstGeom>
        </p:spPr>
        <p:txBody>
          <a:bodyPr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ядро 1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локальный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– ядро 2 (удаленный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– ядро 3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удаленный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215327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771" y="4132821"/>
            <a:ext cx="3924000" cy="2736000"/>
          </a:xfrm>
          <a:prstGeom prst="rect">
            <a:avLst/>
          </a:prstGeom>
        </p:spPr>
      </p:pic>
      <p:pic>
        <p:nvPicPr>
          <p:cNvPr id="14" name="Рисунок 13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569" y="4145954"/>
            <a:ext cx="3924000" cy="2736000"/>
          </a:xfrm>
          <a:prstGeom prst="rect">
            <a:avLst/>
          </a:prstGeom>
        </p:spPr>
      </p:pic>
      <p:pic>
        <p:nvPicPr>
          <p:cNvPr id="12" name="Рисунок 11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292" y="1162204"/>
            <a:ext cx="3924000" cy="2736000"/>
          </a:xfrm>
          <a:prstGeom prst="rect">
            <a:avLst/>
          </a:prstGeom>
        </p:spPr>
      </p:pic>
      <p:pic>
        <p:nvPicPr>
          <p:cNvPr id="11" name="Рисунок 10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754" y="1167411"/>
            <a:ext cx="3924000" cy="2736000"/>
          </a:xfrm>
          <a:prstGeom prst="rect">
            <a:avLst/>
          </a:prstGeom>
        </p:spPr>
      </p:pic>
      <p:pic>
        <p:nvPicPr>
          <p:cNvPr id="5" name="Рисунок 4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2" y="1161095"/>
            <a:ext cx="3924000" cy="27360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622110" y="1185810"/>
            <a:ext cx="7598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572367" y="6214403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090233" y="212574"/>
            <a:ext cx="9987464" cy="39669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Результаты экспериментов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Nehalem-EP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состояние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Exclusive</a:t>
            </a:r>
            <a:r>
              <a:rPr lang="ru-RU" sz="2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800" b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52</a:t>
            </a:fld>
            <a:endParaRPr lang="ru-RU" dirty="0"/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408779" y="1157872"/>
            <a:ext cx="1328177" cy="361702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load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2151" y="1173546"/>
            <a:ext cx="56075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24" name="Заголовок 1"/>
          <p:cNvSpPr txBox="1">
            <a:spLocks/>
          </p:cNvSpPr>
          <p:nvPr/>
        </p:nvSpPr>
        <p:spPr>
          <a:xfrm>
            <a:off x="5422966" y="1147153"/>
            <a:ext cx="1585688" cy="44654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store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Заголовок 1"/>
          <p:cNvSpPr txBox="1">
            <a:spLocks/>
          </p:cNvSpPr>
          <p:nvPr/>
        </p:nvSpPr>
        <p:spPr>
          <a:xfrm>
            <a:off x="5233417" y="4091341"/>
            <a:ext cx="1986238" cy="3884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FAA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631889" y="4134055"/>
            <a:ext cx="74439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26" name="Заголовок 1"/>
          <p:cNvSpPr txBox="1">
            <a:spLocks/>
          </p:cNvSpPr>
          <p:nvPr/>
        </p:nvSpPr>
        <p:spPr>
          <a:xfrm>
            <a:off x="9491717" y="1149635"/>
            <a:ext cx="1180815" cy="42897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CAS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Заголовок 1"/>
          <p:cNvSpPr txBox="1">
            <a:spLocks/>
          </p:cNvSpPr>
          <p:nvPr/>
        </p:nvSpPr>
        <p:spPr>
          <a:xfrm>
            <a:off x="9486543" y="4071079"/>
            <a:ext cx="1180815" cy="42897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unCAS</a:t>
            </a:r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87956" y="1170825"/>
            <a:ext cx="7598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485536" y="4129543"/>
            <a:ext cx="7598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591066" y="3278811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727275" y="6222381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724941" y="3278812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635752" y="3278813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grpSp>
        <p:nvGrpSpPr>
          <p:cNvPr id="34" name="Группа 33"/>
          <p:cNvGrpSpPr/>
          <p:nvPr/>
        </p:nvGrpSpPr>
        <p:grpSpPr>
          <a:xfrm>
            <a:off x="1774042" y="1557868"/>
            <a:ext cx="972001" cy="318706"/>
            <a:chOff x="9587245" y="1129122"/>
            <a:chExt cx="1231834" cy="311227"/>
          </a:xfrm>
        </p:grpSpPr>
        <p:sp>
          <p:nvSpPr>
            <p:cNvPr id="38" name="Заголовок 1"/>
            <p:cNvSpPr txBox="1">
              <a:spLocks/>
            </p:cNvSpPr>
            <p:nvPr/>
          </p:nvSpPr>
          <p:spPr>
            <a:xfrm>
              <a:off x="9587245" y="1129122"/>
              <a:ext cx="1231834" cy="311227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Прямая соединительная линия 38"/>
            <p:cNvCxnSpPr/>
            <p:nvPr/>
          </p:nvCxnSpPr>
          <p:spPr>
            <a:xfrm flipV="1">
              <a:off x="9733767" y="1203896"/>
              <a:ext cx="182494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/>
            <p:cNvCxnSpPr/>
            <p:nvPr/>
          </p:nvCxnSpPr>
          <p:spPr>
            <a:xfrm flipV="1">
              <a:off x="10119232" y="1203896"/>
              <a:ext cx="182494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/>
            <p:cNvCxnSpPr/>
            <p:nvPr/>
          </p:nvCxnSpPr>
          <p:spPr>
            <a:xfrm flipV="1">
              <a:off x="10440124" y="1203896"/>
              <a:ext cx="182494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/>
          <p:cNvSpPr txBox="1"/>
          <p:nvPr/>
        </p:nvSpPr>
        <p:spPr>
          <a:xfrm>
            <a:off x="1860030" y="4125208"/>
            <a:ext cx="70480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499408" y="4168173"/>
            <a:ext cx="1180815" cy="42897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SWP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72" name="Группа 71"/>
          <p:cNvGrpSpPr/>
          <p:nvPr/>
        </p:nvGrpSpPr>
        <p:grpSpPr>
          <a:xfrm>
            <a:off x="5832399" y="1552222"/>
            <a:ext cx="972001" cy="318706"/>
            <a:chOff x="9587245" y="1129122"/>
            <a:chExt cx="1231834" cy="311227"/>
          </a:xfrm>
        </p:grpSpPr>
        <p:sp>
          <p:nvSpPr>
            <p:cNvPr id="73" name="Заголовок 1"/>
            <p:cNvSpPr txBox="1">
              <a:spLocks/>
            </p:cNvSpPr>
            <p:nvPr/>
          </p:nvSpPr>
          <p:spPr>
            <a:xfrm>
              <a:off x="9587245" y="1129122"/>
              <a:ext cx="1231834" cy="311227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4" name="Прямая соединительная линия 73"/>
            <p:cNvCxnSpPr/>
            <p:nvPr/>
          </p:nvCxnSpPr>
          <p:spPr>
            <a:xfrm flipV="1">
              <a:off x="9733767" y="1203896"/>
              <a:ext cx="182494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Прямая соединительная линия 74"/>
            <p:cNvCxnSpPr/>
            <p:nvPr/>
          </p:nvCxnSpPr>
          <p:spPr>
            <a:xfrm flipV="1">
              <a:off x="10119232" y="1203896"/>
              <a:ext cx="182494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Прямая соединительная линия 75"/>
            <p:cNvCxnSpPr/>
            <p:nvPr/>
          </p:nvCxnSpPr>
          <p:spPr>
            <a:xfrm flipV="1">
              <a:off x="10440124" y="1203896"/>
              <a:ext cx="182494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Группа 76"/>
          <p:cNvGrpSpPr/>
          <p:nvPr/>
        </p:nvGrpSpPr>
        <p:grpSpPr>
          <a:xfrm>
            <a:off x="9699954" y="1607076"/>
            <a:ext cx="972001" cy="318706"/>
            <a:chOff x="9587245" y="1129122"/>
            <a:chExt cx="1231834" cy="311227"/>
          </a:xfrm>
        </p:grpSpPr>
        <p:sp>
          <p:nvSpPr>
            <p:cNvPr id="78" name="Заголовок 1"/>
            <p:cNvSpPr txBox="1">
              <a:spLocks/>
            </p:cNvSpPr>
            <p:nvPr/>
          </p:nvSpPr>
          <p:spPr>
            <a:xfrm>
              <a:off x="9587245" y="1129122"/>
              <a:ext cx="1231834" cy="311227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9" name="Прямая соединительная линия 78"/>
            <p:cNvCxnSpPr/>
            <p:nvPr/>
          </p:nvCxnSpPr>
          <p:spPr>
            <a:xfrm flipV="1">
              <a:off x="9733767" y="1203896"/>
              <a:ext cx="182494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Прямая соединительная линия 79"/>
            <p:cNvCxnSpPr/>
            <p:nvPr/>
          </p:nvCxnSpPr>
          <p:spPr>
            <a:xfrm flipV="1">
              <a:off x="10119232" y="1203896"/>
              <a:ext cx="182494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Прямая соединительная линия 80"/>
            <p:cNvCxnSpPr/>
            <p:nvPr/>
          </p:nvCxnSpPr>
          <p:spPr>
            <a:xfrm flipV="1">
              <a:off x="10440124" y="1203896"/>
              <a:ext cx="182494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Группа 2"/>
          <p:cNvGrpSpPr/>
          <p:nvPr/>
        </p:nvGrpSpPr>
        <p:grpSpPr>
          <a:xfrm>
            <a:off x="81263" y="4139850"/>
            <a:ext cx="3924000" cy="2736000"/>
            <a:chOff x="81263" y="4139850"/>
            <a:chExt cx="3924000" cy="2736000"/>
          </a:xfrm>
        </p:grpSpPr>
        <p:pic>
          <p:nvPicPr>
            <p:cNvPr id="13" name="Рисунок 12"/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63" y="4139850"/>
              <a:ext cx="3924000" cy="27360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65191" y="4155404"/>
              <a:ext cx="70480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Calibri" panose="020F0502020204030204" pitchFamily="34" charset="0"/>
                </a:rPr>
                <a:t>l</a:t>
              </a:r>
              <a:r>
                <a:rPr lang="en-US" sz="1400" dirty="0">
                  <a:latin typeface="Calibri" panose="020F0502020204030204" pitchFamily="34" charset="0"/>
                </a:rPr>
                <a:t>, </a:t>
              </a:r>
              <a:r>
                <a:rPr lang="ru-RU" sz="1400" dirty="0" err="1">
                  <a:latin typeface="Calibri" panose="020F0502020204030204" pitchFamily="34" charset="0"/>
                </a:rPr>
                <a:t>нс</a:t>
              </a:r>
              <a:endParaRPr lang="ru-RU" sz="1400" dirty="0">
                <a:latin typeface="Calibri" panose="020F050202020403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668058" y="6229391"/>
              <a:ext cx="27764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latin typeface="Calibri" panose="020F0502020204030204" pitchFamily="34" charset="0"/>
                </a:rPr>
                <a:t>d</a:t>
              </a:r>
              <a:endParaRPr lang="ru-RU" sz="1400" dirty="0">
                <a:latin typeface="Calibri" panose="020F0502020204030204" pitchFamily="34" charset="0"/>
              </a:endParaRPr>
            </a:p>
          </p:txBody>
        </p:sp>
        <p:grpSp>
          <p:nvGrpSpPr>
            <p:cNvPr id="82" name="Группа 81"/>
            <p:cNvGrpSpPr/>
            <p:nvPr/>
          </p:nvGrpSpPr>
          <p:grpSpPr>
            <a:xfrm>
              <a:off x="1764922" y="4532490"/>
              <a:ext cx="972001" cy="318706"/>
              <a:chOff x="9587245" y="1129122"/>
              <a:chExt cx="1231834" cy="311227"/>
            </a:xfrm>
          </p:grpSpPr>
          <p:sp>
            <p:nvSpPr>
              <p:cNvPr id="83" name="Заголовок 1"/>
              <p:cNvSpPr txBox="1">
                <a:spLocks/>
              </p:cNvSpPr>
              <p:nvPr/>
            </p:nvSpPr>
            <p:spPr>
              <a:xfrm>
                <a:off x="9587245" y="1129122"/>
                <a:ext cx="1231834" cy="31122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1600" b="1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c</a:t>
                </a:r>
                <a:r>
                  <a:rPr lang="en-US" sz="1600" b="1" baseline="-250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0   </a:t>
                </a:r>
                <a:r>
                  <a:rPr lang="en-US" sz="1600" b="1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 c</a:t>
                </a:r>
                <a:r>
                  <a:rPr lang="en-US" sz="1600" b="1" baseline="-250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1    </a:t>
                </a:r>
                <a:r>
                  <a:rPr lang="en-US" sz="1600" b="1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c</a:t>
                </a:r>
                <a:r>
                  <a:rPr lang="en-US" sz="1600" b="1" baseline="-250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2   </a:t>
                </a:r>
                <a:endPara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4" name="Прямая соединительная линия 83"/>
              <p:cNvCxnSpPr/>
              <p:nvPr/>
            </p:nvCxnSpPr>
            <p:spPr>
              <a:xfrm flipV="1">
                <a:off x="9733767" y="1203896"/>
                <a:ext cx="182494" cy="0"/>
              </a:xfrm>
              <a:prstGeom prst="line">
                <a:avLst/>
              </a:prstGeom>
              <a:ln w="444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Прямая соединительная линия 84"/>
              <p:cNvCxnSpPr/>
              <p:nvPr/>
            </p:nvCxnSpPr>
            <p:spPr>
              <a:xfrm flipV="1">
                <a:off x="10119232" y="1203896"/>
                <a:ext cx="182494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Прямая соединительная линия 85"/>
              <p:cNvCxnSpPr/>
              <p:nvPr/>
            </p:nvCxnSpPr>
            <p:spPr>
              <a:xfrm flipV="1">
                <a:off x="10440124" y="1203896"/>
                <a:ext cx="182494" cy="0"/>
              </a:xfrm>
              <a:prstGeom prst="line">
                <a:avLst/>
              </a:prstGeom>
              <a:ln w="444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7" name="Группа 86"/>
          <p:cNvGrpSpPr/>
          <p:nvPr/>
        </p:nvGrpSpPr>
        <p:grpSpPr>
          <a:xfrm>
            <a:off x="5823737" y="4529078"/>
            <a:ext cx="972001" cy="318706"/>
            <a:chOff x="9587245" y="1129122"/>
            <a:chExt cx="1231834" cy="311227"/>
          </a:xfrm>
        </p:grpSpPr>
        <p:sp>
          <p:nvSpPr>
            <p:cNvPr id="88" name="Заголовок 1"/>
            <p:cNvSpPr txBox="1">
              <a:spLocks/>
            </p:cNvSpPr>
            <p:nvPr/>
          </p:nvSpPr>
          <p:spPr>
            <a:xfrm>
              <a:off x="9587245" y="1129122"/>
              <a:ext cx="1231834" cy="311227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9" name="Прямая соединительная линия 88"/>
            <p:cNvCxnSpPr/>
            <p:nvPr/>
          </p:nvCxnSpPr>
          <p:spPr>
            <a:xfrm flipV="1">
              <a:off x="9733767" y="1203896"/>
              <a:ext cx="182494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Прямая соединительная линия 89"/>
            <p:cNvCxnSpPr/>
            <p:nvPr/>
          </p:nvCxnSpPr>
          <p:spPr>
            <a:xfrm flipV="1">
              <a:off x="10119232" y="1203896"/>
              <a:ext cx="182494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Прямая соединительная линия 90"/>
            <p:cNvCxnSpPr/>
            <p:nvPr/>
          </p:nvCxnSpPr>
          <p:spPr>
            <a:xfrm flipV="1">
              <a:off x="10440124" y="1203896"/>
              <a:ext cx="182494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Группа 91"/>
          <p:cNvGrpSpPr/>
          <p:nvPr/>
        </p:nvGrpSpPr>
        <p:grpSpPr>
          <a:xfrm>
            <a:off x="9691392" y="4536789"/>
            <a:ext cx="972001" cy="318706"/>
            <a:chOff x="9587245" y="1129122"/>
            <a:chExt cx="1231834" cy="311227"/>
          </a:xfrm>
        </p:grpSpPr>
        <p:sp>
          <p:nvSpPr>
            <p:cNvPr id="93" name="Заголовок 1"/>
            <p:cNvSpPr txBox="1">
              <a:spLocks/>
            </p:cNvSpPr>
            <p:nvPr/>
          </p:nvSpPr>
          <p:spPr>
            <a:xfrm>
              <a:off x="9587245" y="1129122"/>
              <a:ext cx="1231834" cy="311227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4" name="Прямая соединительная линия 93"/>
            <p:cNvCxnSpPr/>
            <p:nvPr/>
          </p:nvCxnSpPr>
          <p:spPr>
            <a:xfrm flipV="1">
              <a:off x="9733767" y="1203896"/>
              <a:ext cx="182494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Прямая соединительная линия 94"/>
            <p:cNvCxnSpPr/>
            <p:nvPr/>
          </p:nvCxnSpPr>
          <p:spPr>
            <a:xfrm flipV="1">
              <a:off x="10119232" y="1203896"/>
              <a:ext cx="182494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Прямая соединительная линия 95"/>
            <p:cNvCxnSpPr/>
            <p:nvPr/>
          </p:nvCxnSpPr>
          <p:spPr>
            <a:xfrm flipV="1">
              <a:off x="10440124" y="1203896"/>
              <a:ext cx="182494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Заголовок 1"/>
          <p:cNvSpPr txBox="1">
            <a:spLocks/>
          </p:cNvSpPr>
          <p:nvPr/>
        </p:nvSpPr>
        <p:spPr>
          <a:xfrm>
            <a:off x="2466277" y="754314"/>
            <a:ext cx="7249404" cy="446672"/>
          </a:xfrm>
          <a:prstGeom prst="rect">
            <a:avLst/>
          </a:prstGeom>
        </p:spPr>
        <p:txBody>
          <a:bodyPr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ядро 1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локальный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– ядро 2 (удаленный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– ядро 3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удаленный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25201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584" y="4130420"/>
            <a:ext cx="3924000" cy="2736000"/>
          </a:xfrm>
          <a:prstGeom prst="rect">
            <a:avLst/>
          </a:prstGeom>
        </p:spPr>
      </p:pic>
      <p:pic>
        <p:nvPicPr>
          <p:cNvPr id="9" name="Рисунок 8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642" y="4143895"/>
            <a:ext cx="3924000" cy="2736000"/>
          </a:xfrm>
          <a:prstGeom prst="rect">
            <a:avLst/>
          </a:prstGeom>
        </p:spPr>
      </p:pic>
      <p:pic>
        <p:nvPicPr>
          <p:cNvPr id="7" name="Рисунок 6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544" y="1154992"/>
            <a:ext cx="3924000" cy="2736000"/>
          </a:xfrm>
          <a:prstGeom prst="rect">
            <a:avLst/>
          </a:prstGeom>
        </p:spPr>
      </p:pic>
      <p:pic>
        <p:nvPicPr>
          <p:cNvPr id="6" name="Рисунок 5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110" y="1158442"/>
            <a:ext cx="3924000" cy="2736000"/>
          </a:xfrm>
          <a:prstGeom prst="rect">
            <a:avLst/>
          </a:prstGeom>
        </p:spPr>
      </p:pic>
      <p:pic>
        <p:nvPicPr>
          <p:cNvPr id="3" name="Рисунок 2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3" y="1158363"/>
            <a:ext cx="3924000" cy="27360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622110" y="1185810"/>
            <a:ext cx="7598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572367" y="6214403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090233" y="212574"/>
            <a:ext cx="9987464" cy="39669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Результаты экспериментов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Nehalem-EP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состояние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Shared</a:t>
            </a:r>
            <a:r>
              <a:rPr lang="ru-RU" sz="2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800" b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53</a:t>
            </a:fld>
            <a:endParaRPr lang="ru-RU" dirty="0"/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408779" y="1157872"/>
            <a:ext cx="1328177" cy="361702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load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2151" y="1173546"/>
            <a:ext cx="56075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24" name="Заголовок 1"/>
          <p:cNvSpPr txBox="1">
            <a:spLocks/>
          </p:cNvSpPr>
          <p:nvPr/>
        </p:nvSpPr>
        <p:spPr>
          <a:xfrm>
            <a:off x="5422966" y="1147153"/>
            <a:ext cx="1585688" cy="44654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store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Заголовок 1"/>
          <p:cNvSpPr txBox="1">
            <a:spLocks/>
          </p:cNvSpPr>
          <p:nvPr/>
        </p:nvSpPr>
        <p:spPr>
          <a:xfrm>
            <a:off x="5233417" y="4091341"/>
            <a:ext cx="1986238" cy="3884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FAA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631889" y="4134055"/>
            <a:ext cx="74439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26" name="Заголовок 1"/>
          <p:cNvSpPr txBox="1">
            <a:spLocks/>
          </p:cNvSpPr>
          <p:nvPr/>
        </p:nvSpPr>
        <p:spPr>
          <a:xfrm>
            <a:off x="9491717" y="1149635"/>
            <a:ext cx="1180815" cy="42897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CAS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Заголовок 1"/>
          <p:cNvSpPr txBox="1">
            <a:spLocks/>
          </p:cNvSpPr>
          <p:nvPr/>
        </p:nvSpPr>
        <p:spPr>
          <a:xfrm>
            <a:off x="9486543" y="4071079"/>
            <a:ext cx="1180815" cy="42897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unCAS</a:t>
            </a:r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87956" y="1170825"/>
            <a:ext cx="7598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485536" y="4129543"/>
            <a:ext cx="7598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591066" y="3278811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727275" y="6222381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724941" y="3278812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635752" y="3278813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grpSp>
        <p:nvGrpSpPr>
          <p:cNvPr id="34" name="Группа 33"/>
          <p:cNvGrpSpPr/>
          <p:nvPr/>
        </p:nvGrpSpPr>
        <p:grpSpPr>
          <a:xfrm>
            <a:off x="1774042" y="1557868"/>
            <a:ext cx="972001" cy="318706"/>
            <a:chOff x="9587245" y="1129122"/>
            <a:chExt cx="1231834" cy="311227"/>
          </a:xfrm>
        </p:grpSpPr>
        <p:sp>
          <p:nvSpPr>
            <p:cNvPr id="38" name="Заголовок 1"/>
            <p:cNvSpPr txBox="1">
              <a:spLocks/>
            </p:cNvSpPr>
            <p:nvPr/>
          </p:nvSpPr>
          <p:spPr>
            <a:xfrm>
              <a:off x="9587245" y="1129122"/>
              <a:ext cx="1231834" cy="311227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Прямая соединительная линия 38"/>
            <p:cNvCxnSpPr/>
            <p:nvPr/>
          </p:nvCxnSpPr>
          <p:spPr>
            <a:xfrm flipV="1">
              <a:off x="9733767" y="1203896"/>
              <a:ext cx="182494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/>
            <p:cNvCxnSpPr/>
            <p:nvPr/>
          </p:nvCxnSpPr>
          <p:spPr>
            <a:xfrm flipV="1">
              <a:off x="10119232" y="1203896"/>
              <a:ext cx="182494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/>
            <p:cNvCxnSpPr/>
            <p:nvPr/>
          </p:nvCxnSpPr>
          <p:spPr>
            <a:xfrm flipV="1">
              <a:off x="10440124" y="1203896"/>
              <a:ext cx="182494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/>
          <p:cNvSpPr txBox="1"/>
          <p:nvPr/>
        </p:nvSpPr>
        <p:spPr>
          <a:xfrm>
            <a:off x="1860030" y="4125208"/>
            <a:ext cx="70480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499408" y="4168173"/>
            <a:ext cx="1180815" cy="42897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SWP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72" name="Группа 71"/>
          <p:cNvGrpSpPr/>
          <p:nvPr/>
        </p:nvGrpSpPr>
        <p:grpSpPr>
          <a:xfrm>
            <a:off x="5832399" y="1552222"/>
            <a:ext cx="972001" cy="318706"/>
            <a:chOff x="9587245" y="1129122"/>
            <a:chExt cx="1231834" cy="311227"/>
          </a:xfrm>
        </p:grpSpPr>
        <p:sp>
          <p:nvSpPr>
            <p:cNvPr id="73" name="Заголовок 1"/>
            <p:cNvSpPr txBox="1">
              <a:spLocks/>
            </p:cNvSpPr>
            <p:nvPr/>
          </p:nvSpPr>
          <p:spPr>
            <a:xfrm>
              <a:off x="9587245" y="1129122"/>
              <a:ext cx="1231834" cy="311227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4" name="Прямая соединительная линия 73"/>
            <p:cNvCxnSpPr/>
            <p:nvPr/>
          </p:nvCxnSpPr>
          <p:spPr>
            <a:xfrm flipV="1">
              <a:off x="9733767" y="1203896"/>
              <a:ext cx="182494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Прямая соединительная линия 74"/>
            <p:cNvCxnSpPr/>
            <p:nvPr/>
          </p:nvCxnSpPr>
          <p:spPr>
            <a:xfrm flipV="1">
              <a:off x="10119232" y="1203896"/>
              <a:ext cx="182494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Прямая соединительная линия 75"/>
            <p:cNvCxnSpPr/>
            <p:nvPr/>
          </p:nvCxnSpPr>
          <p:spPr>
            <a:xfrm flipV="1">
              <a:off x="10440124" y="1203896"/>
              <a:ext cx="182494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Группа 76"/>
          <p:cNvGrpSpPr/>
          <p:nvPr/>
        </p:nvGrpSpPr>
        <p:grpSpPr>
          <a:xfrm>
            <a:off x="9699954" y="1573209"/>
            <a:ext cx="972001" cy="318706"/>
            <a:chOff x="9587245" y="1129122"/>
            <a:chExt cx="1231834" cy="311227"/>
          </a:xfrm>
        </p:grpSpPr>
        <p:sp>
          <p:nvSpPr>
            <p:cNvPr id="78" name="Заголовок 1"/>
            <p:cNvSpPr txBox="1">
              <a:spLocks/>
            </p:cNvSpPr>
            <p:nvPr/>
          </p:nvSpPr>
          <p:spPr>
            <a:xfrm>
              <a:off x="9587245" y="1129122"/>
              <a:ext cx="1231834" cy="311227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9" name="Прямая соединительная линия 78"/>
            <p:cNvCxnSpPr/>
            <p:nvPr/>
          </p:nvCxnSpPr>
          <p:spPr>
            <a:xfrm flipV="1">
              <a:off x="9733767" y="1203896"/>
              <a:ext cx="182494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Прямая соединительная линия 79"/>
            <p:cNvCxnSpPr/>
            <p:nvPr/>
          </p:nvCxnSpPr>
          <p:spPr>
            <a:xfrm flipV="1">
              <a:off x="10119232" y="1203896"/>
              <a:ext cx="182494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Прямая соединительная линия 80"/>
            <p:cNvCxnSpPr/>
            <p:nvPr/>
          </p:nvCxnSpPr>
          <p:spPr>
            <a:xfrm flipV="1">
              <a:off x="10440124" y="1203896"/>
              <a:ext cx="182494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Группа 4"/>
          <p:cNvGrpSpPr/>
          <p:nvPr/>
        </p:nvGrpSpPr>
        <p:grpSpPr>
          <a:xfrm>
            <a:off x="84292" y="4153013"/>
            <a:ext cx="3924000" cy="2736000"/>
            <a:chOff x="84292" y="4153013"/>
            <a:chExt cx="3924000" cy="2736000"/>
          </a:xfrm>
        </p:grpSpPr>
        <p:pic>
          <p:nvPicPr>
            <p:cNvPr id="8" name="Рисунок 7"/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2" y="4153013"/>
              <a:ext cx="3924000" cy="27360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65191" y="4155404"/>
              <a:ext cx="70480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Calibri" panose="020F0502020204030204" pitchFamily="34" charset="0"/>
                </a:rPr>
                <a:t>l</a:t>
              </a:r>
              <a:r>
                <a:rPr lang="en-US" sz="1400" dirty="0">
                  <a:latin typeface="Calibri" panose="020F0502020204030204" pitchFamily="34" charset="0"/>
                </a:rPr>
                <a:t>, </a:t>
              </a:r>
              <a:r>
                <a:rPr lang="ru-RU" sz="1400" dirty="0" err="1">
                  <a:latin typeface="Calibri" panose="020F0502020204030204" pitchFamily="34" charset="0"/>
                </a:rPr>
                <a:t>нс</a:t>
              </a:r>
              <a:endParaRPr lang="ru-RU" sz="1400" dirty="0">
                <a:latin typeface="Calibri" panose="020F050202020403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668058" y="6229391"/>
              <a:ext cx="27764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latin typeface="Calibri" panose="020F0502020204030204" pitchFamily="34" charset="0"/>
                </a:rPr>
                <a:t>d</a:t>
              </a:r>
              <a:endParaRPr lang="ru-RU" sz="1400" dirty="0">
                <a:latin typeface="Calibri" panose="020F0502020204030204" pitchFamily="34" charset="0"/>
              </a:endParaRPr>
            </a:p>
          </p:txBody>
        </p:sp>
        <p:grpSp>
          <p:nvGrpSpPr>
            <p:cNvPr id="82" name="Группа 81"/>
            <p:cNvGrpSpPr/>
            <p:nvPr/>
          </p:nvGrpSpPr>
          <p:grpSpPr>
            <a:xfrm>
              <a:off x="1764922" y="4532490"/>
              <a:ext cx="972001" cy="318706"/>
              <a:chOff x="9587245" y="1129122"/>
              <a:chExt cx="1231834" cy="311227"/>
            </a:xfrm>
          </p:grpSpPr>
          <p:sp>
            <p:nvSpPr>
              <p:cNvPr id="83" name="Заголовок 1"/>
              <p:cNvSpPr txBox="1">
                <a:spLocks/>
              </p:cNvSpPr>
              <p:nvPr/>
            </p:nvSpPr>
            <p:spPr>
              <a:xfrm>
                <a:off x="9587245" y="1129122"/>
                <a:ext cx="1231834" cy="31122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1600" b="1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c</a:t>
                </a:r>
                <a:r>
                  <a:rPr lang="en-US" sz="1600" b="1" baseline="-250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0   </a:t>
                </a:r>
                <a:r>
                  <a:rPr lang="en-US" sz="1600" b="1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 c</a:t>
                </a:r>
                <a:r>
                  <a:rPr lang="en-US" sz="1600" b="1" baseline="-250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1    </a:t>
                </a:r>
                <a:r>
                  <a:rPr lang="en-US" sz="1600" b="1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c</a:t>
                </a:r>
                <a:r>
                  <a:rPr lang="en-US" sz="1600" b="1" baseline="-250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2   </a:t>
                </a:r>
                <a:endPara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4" name="Прямая соединительная линия 83"/>
              <p:cNvCxnSpPr/>
              <p:nvPr/>
            </p:nvCxnSpPr>
            <p:spPr>
              <a:xfrm flipV="1">
                <a:off x="9733767" y="1203896"/>
                <a:ext cx="182494" cy="0"/>
              </a:xfrm>
              <a:prstGeom prst="line">
                <a:avLst/>
              </a:prstGeom>
              <a:ln w="444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Прямая соединительная линия 84"/>
              <p:cNvCxnSpPr/>
              <p:nvPr/>
            </p:nvCxnSpPr>
            <p:spPr>
              <a:xfrm flipV="1">
                <a:off x="10119232" y="1203896"/>
                <a:ext cx="182494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Прямая соединительная линия 85"/>
              <p:cNvCxnSpPr/>
              <p:nvPr/>
            </p:nvCxnSpPr>
            <p:spPr>
              <a:xfrm flipV="1">
                <a:off x="10440124" y="1203896"/>
                <a:ext cx="182494" cy="0"/>
              </a:xfrm>
              <a:prstGeom prst="line">
                <a:avLst/>
              </a:prstGeom>
              <a:ln w="444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7" name="Группа 86"/>
          <p:cNvGrpSpPr/>
          <p:nvPr/>
        </p:nvGrpSpPr>
        <p:grpSpPr>
          <a:xfrm>
            <a:off x="5823737" y="4529078"/>
            <a:ext cx="972001" cy="318706"/>
            <a:chOff x="9587245" y="1129122"/>
            <a:chExt cx="1231834" cy="311227"/>
          </a:xfrm>
        </p:grpSpPr>
        <p:sp>
          <p:nvSpPr>
            <p:cNvPr id="88" name="Заголовок 1"/>
            <p:cNvSpPr txBox="1">
              <a:spLocks/>
            </p:cNvSpPr>
            <p:nvPr/>
          </p:nvSpPr>
          <p:spPr>
            <a:xfrm>
              <a:off x="9587245" y="1129122"/>
              <a:ext cx="1231834" cy="311227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9" name="Прямая соединительная линия 88"/>
            <p:cNvCxnSpPr/>
            <p:nvPr/>
          </p:nvCxnSpPr>
          <p:spPr>
            <a:xfrm flipV="1">
              <a:off x="9733767" y="1203896"/>
              <a:ext cx="182494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Прямая соединительная линия 89"/>
            <p:cNvCxnSpPr/>
            <p:nvPr/>
          </p:nvCxnSpPr>
          <p:spPr>
            <a:xfrm flipV="1">
              <a:off x="10119232" y="1203896"/>
              <a:ext cx="182494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Прямая соединительная линия 90"/>
            <p:cNvCxnSpPr/>
            <p:nvPr/>
          </p:nvCxnSpPr>
          <p:spPr>
            <a:xfrm flipV="1">
              <a:off x="10440124" y="1203896"/>
              <a:ext cx="182494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Группа 91"/>
          <p:cNvGrpSpPr/>
          <p:nvPr/>
        </p:nvGrpSpPr>
        <p:grpSpPr>
          <a:xfrm>
            <a:off x="9691392" y="4536789"/>
            <a:ext cx="972001" cy="318706"/>
            <a:chOff x="9587245" y="1129122"/>
            <a:chExt cx="1231834" cy="311227"/>
          </a:xfrm>
        </p:grpSpPr>
        <p:sp>
          <p:nvSpPr>
            <p:cNvPr id="93" name="Заголовок 1"/>
            <p:cNvSpPr txBox="1">
              <a:spLocks/>
            </p:cNvSpPr>
            <p:nvPr/>
          </p:nvSpPr>
          <p:spPr>
            <a:xfrm>
              <a:off x="9587245" y="1129122"/>
              <a:ext cx="1231834" cy="311227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4" name="Прямая соединительная линия 93"/>
            <p:cNvCxnSpPr/>
            <p:nvPr/>
          </p:nvCxnSpPr>
          <p:spPr>
            <a:xfrm flipV="1">
              <a:off x="9733767" y="1203896"/>
              <a:ext cx="182494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Прямая соединительная линия 94"/>
            <p:cNvCxnSpPr/>
            <p:nvPr/>
          </p:nvCxnSpPr>
          <p:spPr>
            <a:xfrm flipV="1">
              <a:off x="10119232" y="1203896"/>
              <a:ext cx="182494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Прямая соединительная линия 95"/>
            <p:cNvCxnSpPr/>
            <p:nvPr/>
          </p:nvCxnSpPr>
          <p:spPr>
            <a:xfrm flipV="1">
              <a:off x="10440124" y="1203896"/>
              <a:ext cx="182494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Заголовок 1"/>
          <p:cNvSpPr txBox="1">
            <a:spLocks/>
          </p:cNvSpPr>
          <p:nvPr/>
        </p:nvSpPr>
        <p:spPr>
          <a:xfrm>
            <a:off x="2466277" y="754314"/>
            <a:ext cx="7249404" cy="446672"/>
          </a:xfrm>
          <a:prstGeom prst="rect">
            <a:avLst/>
          </a:prstGeom>
        </p:spPr>
        <p:txBody>
          <a:bodyPr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ядро 1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локальный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– ядро 2 (удаленный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– ядро 3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удаленный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27049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008" y="4146693"/>
            <a:ext cx="3924000" cy="2736000"/>
          </a:xfrm>
          <a:prstGeom prst="rect">
            <a:avLst/>
          </a:prstGeom>
        </p:spPr>
      </p:pic>
      <p:pic>
        <p:nvPicPr>
          <p:cNvPr id="14" name="Рисунок 13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102" y="4138794"/>
            <a:ext cx="3924000" cy="2736000"/>
          </a:xfrm>
          <a:prstGeom prst="rect">
            <a:avLst/>
          </a:prstGeom>
        </p:spPr>
      </p:pic>
      <p:pic>
        <p:nvPicPr>
          <p:cNvPr id="13" name="Рисунок 12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8" y="4157278"/>
            <a:ext cx="3924000" cy="2736000"/>
          </a:xfrm>
          <a:prstGeom prst="rect">
            <a:avLst/>
          </a:prstGeom>
        </p:spPr>
      </p:pic>
      <p:pic>
        <p:nvPicPr>
          <p:cNvPr id="12" name="Рисунок 11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71" y="1174199"/>
            <a:ext cx="3924000" cy="2736000"/>
          </a:xfrm>
          <a:prstGeom prst="rect">
            <a:avLst/>
          </a:prstGeom>
        </p:spPr>
      </p:pic>
      <p:pic>
        <p:nvPicPr>
          <p:cNvPr id="11" name="Рисунок 10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376" y="1165725"/>
            <a:ext cx="3924000" cy="2736000"/>
          </a:xfrm>
          <a:prstGeom prst="rect">
            <a:avLst/>
          </a:prstGeom>
        </p:spPr>
      </p:pic>
      <p:pic>
        <p:nvPicPr>
          <p:cNvPr id="5" name="Рисунок 4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6" y="1175378"/>
            <a:ext cx="3924000" cy="27360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622110" y="1185810"/>
            <a:ext cx="7598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572367" y="6214403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090233" y="212574"/>
            <a:ext cx="9987464" cy="39669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Результаты экспериментов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Nehalem-EP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состояние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Invalid</a:t>
            </a:r>
            <a:r>
              <a:rPr lang="ru-RU" sz="2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800" b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54</a:t>
            </a:fld>
            <a:endParaRPr lang="ru-RU" dirty="0"/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408779" y="1157872"/>
            <a:ext cx="1328177" cy="361702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load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2151" y="1173546"/>
            <a:ext cx="56075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5191" y="4155404"/>
            <a:ext cx="70480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24" name="Заголовок 1"/>
          <p:cNvSpPr txBox="1">
            <a:spLocks/>
          </p:cNvSpPr>
          <p:nvPr/>
        </p:nvSpPr>
        <p:spPr>
          <a:xfrm>
            <a:off x="5422966" y="1147153"/>
            <a:ext cx="1585688" cy="44654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store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Заголовок 1"/>
          <p:cNvSpPr txBox="1">
            <a:spLocks/>
          </p:cNvSpPr>
          <p:nvPr/>
        </p:nvSpPr>
        <p:spPr>
          <a:xfrm>
            <a:off x="5233417" y="4091341"/>
            <a:ext cx="1986238" cy="3884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FAA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631889" y="4134055"/>
            <a:ext cx="74439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26" name="Заголовок 1"/>
          <p:cNvSpPr txBox="1">
            <a:spLocks/>
          </p:cNvSpPr>
          <p:nvPr/>
        </p:nvSpPr>
        <p:spPr>
          <a:xfrm>
            <a:off x="9491717" y="1149635"/>
            <a:ext cx="1180815" cy="42897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CAS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Заголовок 1"/>
          <p:cNvSpPr txBox="1">
            <a:spLocks/>
          </p:cNvSpPr>
          <p:nvPr/>
        </p:nvSpPr>
        <p:spPr>
          <a:xfrm>
            <a:off x="9486543" y="4071079"/>
            <a:ext cx="1180815" cy="42897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unCAS</a:t>
            </a:r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87956" y="1170825"/>
            <a:ext cx="7598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485536" y="4129543"/>
            <a:ext cx="7598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591066" y="3278811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727275" y="6222381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724941" y="3278812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68058" y="6229391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635752" y="3278813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grpSp>
        <p:nvGrpSpPr>
          <p:cNvPr id="34" name="Группа 33"/>
          <p:cNvGrpSpPr/>
          <p:nvPr/>
        </p:nvGrpSpPr>
        <p:grpSpPr>
          <a:xfrm>
            <a:off x="1774042" y="3036713"/>
            <a:ext cx="972001" cy="318706"/>
            <a:chOff x="9587245" y="1129122"/>
            <a:chExt cx="1231834" cy="311227"/>
          </a:xfrm>
        </p:grpSpPr>
        <p:sp>
          <p:nvSpPr>
            <p:cNvPr id="38" name="Заголовок 1"/>
            <p:cNvSpPr txBox="1">
              <a:spLocks/>
            </p:cNvSpPr>
            <p:nvPr/>
          </p:nvSpPr>
          <p:spPr>
            <a:xfrm>
              <a:off x="9587245" y="1129122"/>
              <a:ext cx="1231834" cy="311227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Прямая соединительная линия 38"/>
            <p:cNvCxnSpPr/>
            <p:nvPr/>
          </p:nvCxnSpPr>
          <p:spPr>
            <a:xfrm flipV="1">
              <a:off x="9733767" y="1203896"/>
              <a:ext cx="182494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/>
            <p:cNvCxnSpPr/>
            <p:nvPr/>
          </p:nvCxnSpPr>
          <p:spPr>
            <a:xfrm flipV="1">
              <a:off x="10119232" y="1203896"/>
              <a:ext cx="182494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/>
            <p:cNvCxnSpPr/>
            <p:nvPr/>
          </p:nvCxnSpPr>
          <p:spPr>
            <a:xfrm flipV="1">
              <a:off x="10440124" y="1203896"/>
              <a:ext cx="182494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/>
          <p:cNvSpPr txBox="1"/>
          <p:nvPr/>
        </p:nvSpPr>
        <p:spPr>
          <a:xfrm>
            <a:off x="1860030" y="4125208"/>
            <a:ext cx="70480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499408" y="4168173"/>
            <a:ext cx="1180815" cy="42897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SWP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72" name="Группа 71"/>
          <p:cNvGrpSpPr/>
          <p:nvPr/>
        </p:nvGrpSpPr>
        <p:grpSpPr>
          <a:xfrm>
            <a:off x="5854977" y="2229557"/>
            <a:ext cx="972001" cy="318706"/>
            <a:chOff x="9587245" y="1129122"/>
            <a:chExt cx="1231834" cy="311227"/>
          </a:xfrm>
        </p:grpSpPr>
        <p:sp>
          <p:nvSpPr>
            <p:cNvPr id="73" name="Заголовок 1"/>
            <p:cNvSpPr txBox="1">
              <a:spLocks/>
            </p:cNvSpPr>
            <p:nvPr/>
          </p:nvSpPr>
          <p:spPr>
            <a:xfrm>
              <a:off x="9587245" y="1129122"/>
              <a:ext cx="1231834" cy="311227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4" name="Прямая соединительная линия 73"/>
            <p:cNvCxnSpPr/>
            <p:nvPr/>
          </p:nvCxnSpPr>
          <p:spPr>
            <a:xfrm flipV="1">
              <a:off x="9733767" y="1203896"/>
              <a:ext cx="182494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Прямая соединительная линия 74"/>
            <p:cNvCxnSpPr/>
            <p:nvPr/>
          </p:nvCxnSpPr>
          <p:spPr>
            <a:xfrm flipV="1">
              <a:off x="10119232" y="1203896"/>
              <a:ext cx="182494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Прямая соединительная линия 75"/>
            <p:cNvCxnSpPr/>
            <p:nvPr/>
          </p:nvCxnSpPr>
          <p:spPr>
            <a:xfrm flipV="1">
              <a:off x="10440124" y="1203896"/>
              <a:ext cx="182494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Группа 76"/>
          <p:cNvGrpSpPr/>
          <p:nvPr/>
        </p:nvGrpSpPr>
        <p:grpSpPr>
          <a:xfrm>
            <a:off x="9699954" y="1516764"/>
            <a:ext cx="972001" cy="318706"/>
            <a:chOff x="9587245" y="1129122"/>
            <a:chExt cx="1231834" cy="311227"/>
          </a:xfrm>
        </p:grpSpPr>
        <p:sp>
          <p:nvSpPr>
            <p:cNvPr id="78" name="Заголовок 1"/>
            <p:cNvSpPr txBox="1">
              <a:spLocks/>
            </p:cNvSpPr>
            <p:nvPr/>
          </p:nvSpPr>
          <p:spPr>
            <a:xfrm>
              <a:off x="9587245" y="1129122"/>
              <a:ext cx="1231834" cy="311227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9" name="Прямая соединительная линия 78"/>
            <p:cNvCxnSpPr/>
            <p:nvPr/>
          </p:nvCxnSpPr>
          <p:spPr>
            <a:xfrm flipV="1">
              <a:off x="9733767" y="1203896"/>
              <a:ext cx="182494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Прямая соединительная линия 79"/>
            <p:cNvCxnSpPr/>
            <p:nvPr/>
          </p:nvCxnSpPr>
          <p:spPr>
            <a:xfrm flipV="1">
              <a:off x="10119232" y="1203896"/>
              <a:ext cx="182494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Прямая соединительная линия 80"/>
            <p:cNvCxnSpPr/>
            <p:nvPr/>
          </p:nvCxnSpPr>
          <p:spPr>
            <a:xfrm flipV="1">
              <a:off x="10440124" y="1203896"/>
              <a:ext cx="182494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Группа 81"/>
          <p:cNvGrpSpPr/>
          <p:nvPr/>
        </p:nvGrpSpPr>
        <p:grpSpPr>
          <a:xfrm>
            <a:off x="1764922" y="6112934"/>
            <a:ext cx="972001" cy="318706"/>
            <a:chOff x="9587245" y="1129122"/>
            <a:chExt cx="1231834" cy="311227"/>
          </a:xfrm>
        </p:grpSpPr>
        <p:sp>
          <p:nvSpPr>
            <p:cNvPr id="83" name="Заголовок 1"/>
            <p:cNvSpPr txBox="1">
              <a:spLocks/>
            </p:cNvSpPr>
            <p:nvPr/>
          </p:nvSpPr>
          <p:spPr>
            <a:xfrm>
              <a:off x="9587245" y="1129122"/>
              <a:ext cx="1231834" cy="311227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4" name="Прямая соединительная линия 83"/>
            <p:cNvCxnSpPr/>
            <p:nvPr/>
          </p:nvCxnSpPr>
          <p:spPr>
            <a:xfrm flipV="1">
              <a:off x="9733767" y="1203896"/>
              <a:ext cx="182494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Прямая соединительная линия 84"/>
            <p:cNvCxnSpPr/>
            <p:nvPr/>
          </p:nvCxnSpPr>
          <p:spPr>
            <a:xfrm flipV="1">
              <a:off x="10119232" y="1203896"/>
              <a:ext cx="182494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Прямая соединительная линия 85"/>
            <p:cNvCxnSpPr/>
            <p:nvPr/>
          </p:nvCxnSpPr>
          <p:spPr>
            <a:xfrm flipV="1">
              <a:off x="10440124" y="1203896"/>
              <a:ext cx="182494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Группа 86"/>
          <p:cNvGrpSpPr/>
          <p:nvPr/>
        </p:nvGrpSpPr>
        <p:grpSpPr>
          <a:xfrm>
            <a:off x="5823737" y="4529078"/>
            <a:ext cx="972001" cy="318706"/>
            <a:chOff x="9587245" y="1129122"/>
            <a:chExt cx="1231834" cy="311227"/>
          </a:xfrm>
        </p:grpSpPr>
        <p:sp>
          <p:nvSpPr>
            <p:cNvPr id="88" name="Заголовок 1"/>
            <p:cNvSpPr txBox="1">
              <a:spLocks/>
            </p:cNvSpPr>
            <p:nvPr/>
          </p:nvSpPr>
          <p:spPr>
            <a:xfrm>
              <a:off x="9587245" y="1129122"/>
              <a:ext cx="1231834" cy="311227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9" name="Прямая соединительная линия 88"/>
            <p:cNvCxnSpPr/>
            <p:nvPr/>
          </p:nvCxnSpPr>
          <p:spPr>
            <a:xfrm flipV="1">
              <a:off x="9733767" y="1203896"/>
              <a:ext cx="182494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Прямая соединительная линия 89"/>
            <p:cNvCxnSpPr/>
            <p:nvPr/>
          </p:nvCxnSpPr>
          <p:spPr>
            <a:xfrm flipV="1">
              <a:off x="10119232" y="1203896"/>
              <a:ext cx="182494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Прямая соединительная линия 90"/>
            <p:cNvCxnSpPr/>
            <p:nvPr/>
          </p:nvCxnSpPr>
          <p:spPr>
            <a:xfrm flipV="1">
              <a:off x="10440124" y="1203896"/>
              <a:ext cx="182494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Группа 91"/>
          <p:cNvGrpSpPr/>
          <p:nvPr/>
        </p:nvGrpSpPr>
        <p:grpSpPr>
          <a:xfrm>
            <a:off x="9691392" y="4536789"/>
            <a:ext cx="972001" cy="318706"/>
            <a:chOff x="9587245" y="1129122"/>
            <a:chExt cx="1231834" cy="311227"/>
          </a:xfrm>
        </p:grpSpPr>
        <p:sp>
          <p:nvSpPr>
            <p:cNvPr id="93" name="Заголовок 1"/>
            <p:cNvSpPr txBox="1">
              <a:spLocks/>
            </p:cNvSpPr>
            <p:nvPr/>
          </p:nvSpPr>
          <p:spPr>
            <a:xfrm>
              <a:off x="9587245" y="1129122"/>
              <a:ext cx="1231834" cy="311227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4" name="Прямая соединительная линия 93"/>
            <p:cNvCxnSpPr/>
            <p:nvPr/>
          </p:nvCxnSpPr>
          <p:spPr>
            <a:xfrm flipV="1">
              <a:off x="9733767" y="1203896"/>
              <a:ext cx="182494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Прямая соединительная линия 94"/>
            <p:cNvCxnSpPr/>
            <p:nvPr/>
          </p:nvCxnSpPr>
          <p:spPr>
            <a:xfrm flipV="1">
              <a:off x="10119232" y="1203896"/>
              <a:ext cx="182494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Прямая соединительная линия 95"/>
            <p:cNvCxnSpPr/>
            <p:nvPr/>
          </p:nvCxnSpPr>
          <p:spPr>
            <a:xfrm flipV="1">
              <a:off x="10440124" y="1203896"/>
              <a:ext cx="182494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Заголовок 1"/>
          <p:cNvSpPr txBox="1">
            <a:spLocks/>
          </p:cNvSpPr>
          <p:nvPr/>
        </p:nvSpPr>
        <p:spPr>
          <a:xfrm>
            <a:off x="2466277" y="754314"/>
            <a:ext cx="7249404" cy="446672"/>
          </a:xfrm>
          <a:prstGeom prst="rect">
            <a:avLst/>
          </a:prstGeom>
        </p:spPr>
        <p:txBody>
          <a:bodyPr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ядро 1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локальный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– ядро 2 (удаленный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– ядро 3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удаленный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954741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09" y="4137891"/>
            <a:ext cx="3924000" cy="2736000"/>
          </a:xfrm>
          <a:prstGeom prst="rect">
            <a:avLst/>
          </a:prstGeom>
        </p:spPr>
      </p:pic>
      <p:pic>
        <p:nvPicPr>
          <p:cNvPr id="9" name="Рисунок 8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128" y="4136464"/>
            <a:ext cx="3924000" cy="2736000"/>
          </a:xfrm>
          <a:prstGeom prst="rect">
            <a:avLst/>
          </a:prstGeom>
        </p:spPr>
      </p:pic>
      <p:pic>
        <p:nvPicPr>
          <p:cNvPr id="8" name="Рисунок 7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1" y="4147470"/>
            <a:ext cx="3924000" cy="2736000"/>
          </a:xfrm>
          <a:prstGeom prst="rect">
            <a:avLst/>
          </a:prstGeom>
        </p:spPr>
      </p:pic>
      <p:pic>
        <p:nvPicPr>
          <p:cNvPr id="7" name="Рисунок 6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852" y="1161152"/>
            <a:ext cx="3924000" cy="2736000"/>
          </a:xfrm>
          <a:prstGeom prst="rect">
            <a:avLst/>
          </a:prstGeom>
        </p:spPr>
      </p:pic>
      <p:pic>
        <p:nvPicPr>
          <p:cNvPr id="6" name="Рисунок 5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372" y="1167210"/>
            <a:ext cx="3924000" cy="2736000"/>
          </a:xfrm>
          <a:prstGeom prst="rect">
            <a:avLst/>
          </a:prstGeom>
        </p:spPr>
      </p:pic>
      <p:pic>
        <p:nvPicPr>
          <p:cNvPr id="3" name="Рисунок 2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7" y="1169652"/>
            <a:ext cx="3924000" cy="27360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622110" y="1185810"/>
            <a:ext cx="7598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572367" y="6214403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090233" y="212574"/>
            <a:ext cx="9987464" cy="39669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Результаты экспериментов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Westmere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-EP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состояние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Modified</a:t>
            </a:r>
            <a:r>
              <a:rPr lang="ru-RU" sz="2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800" b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55</a:t>
            </a:fld>
            <a:endParaRPr lang="ru-RU" dirty="0"/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408779" y="1157872"/>
            <a:ext cx="1328177" cy="361702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load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2151" y="1173546"/>
            <a:ext cx="56075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5191" y="4155404"/>
            <a:ext cx="70480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24" name="Заголовок 1"/>
          <p:cNvSpPr txBox="1">
            <a:spLocks/>
          </p:cNvSpPr>
          <p:nvPr/>
        </p:nvSpPr>
        <p:spPr>
          <a:xfrm>
            <a:off x="5422966" y="1147153"/>
            <a:ext cx="1585688" cy="44654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store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Заголовок 1"/>
          <p:cNvSpPr txBox="1">
            <a:spLocks/>
          </p:cNvSpPr>
          <p:nvPr/>
        </p:nvSpPr>
        <p:spPr>
          <a:xfrm>
            <a:off x="5233417" y="4091341"/>
            <a:ext cx="1986238" cy="3884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FAA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631889" y="4134055"/>
            <a:ext cx="74439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26" name="Заголовок 1"/>
          <p:cNvSpPr txBox="1">
            <a:spLocks/>
          </p:cNvSpPr>
          <p:nvPr/>
        </p:nvSpPr>
        <p:spPr>
          <a:xfrm>
            <a:off x="9491717" y="1149635"/>
            <a:ext cx="1180815" cy="42897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CAS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Заголовок 1"/>
          <p:cNvSpPr txBox="1">
            <a:spLocks/>
          </p:cNvSpPr>
          <p:nvPr/>
        </p:nvSpPr>
        <p:spPr>
          <a:xfrm>
            <a:off x="9486543" y="4071079"/>
            <a:ext cx="1180815" cy="42897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unCAS</a:t>
            </a:r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87956" y="1170825"/>
            <a:ext cx="7598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485536" y="4129543"/>
            <a:ext cx="7598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591066" y="3278811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727275" y="6222381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724941" y="3278812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68058" y="6229391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635752" y="3278813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grpSp>
        <p:nvGrpSpPr>
          <p:cNvPr id="34" name="Группа 33"/>
          <p:cNvGrpSpPr/>
          <p:nvPr/>
        </p:nvGrpSpPr>
        <p:grpSpPr>
          <a:xfrm>
            <a:off x="1819198" y="1524003"/>
            <a:ext cx="972001" cy="318706"/>
            <a:chOff x="9587245" y="1129122"/>
            <a:chExt cx="1231834" cy="311227"/>
          </a:xfrm>
        </p:grpSpPr>
        <p:sp>
          <p:nvSpPr>
            <p:cNvPr id="38" name="Заголовок 1"/>
            <p:cNvSpPr txBox="1">
              <a:spLocks/>
            </p:cNvSpPr>
            <p:nvPr/>
          </p:nvSpPr>
          <p:spPr>
            <a:xfrm>
              <a:off x="9587245" y="1129122"/>
              <a:ext cx="1231834" cy="311227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Прямая соединительная линия 38"/>
            <p:cNvCxnSpPr/>
            <p:nvPr/>
          </p:nvCxnSpPr>
          <p:spPr>
            <a:xfrm flipV="1">
              <a:off x="9733767" y="1203896"/>
              <a:ext cx="182494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/>
            <p:cNvCxnSpPr/>
            <p:nvPr/>
          </p:nvCxnSpPr>
          <p:spPr>
            <a:xfrm flipV="1">
              <a:off x="10119232" y="1203896"/>
              <a:ext cx="182494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/>
            <p:cNvCxnSpPr/>
            <p:nvPr/>
          </p:nvCxnSpPr>
          <p:spPr>
            <a:xfrm flipV="1">
              <a:off x="10440124" y="1203896"/>
              <a:ext cx="182494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/>
          <p:cNvSpPr txBox="1"/>
          <p:nvPr/>
        </p:nvSpPr>
        <p:spPr>
          <a:xfrm>
            <a:off x="1860030" y="4125208"/>
            <a:ext cx="70480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499408" y="4168173"/>
            <a:ext cx="1180815" cy="42897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SWP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72" name="Группа 71"/>
          <p:cNvGrpSpPr/>
          <p:nvPr/>
        </p:nvGrpSpPr>
        <p:grpSpPr>
          <a:xfrm>
            <a:off x="5854977" y="1563509"/>
            <a:ext cx="972001" cy="318706"/>
            <a:chOff x="9587245" y="1129122"/>
            <a:chExt cx="1231834" cy="311227"/>
          </a:xfrm>
        </p:grpSpPr>
        <p:sp>
          <p:nvSpPr>
            <p:cNvPr id="73" name="Заголовок 1"/>
            <p:cNvSpPr txBox="1">
              <a:spLocks/>
            </p:cNvSpPr>
            <p:nvPr/>
          </p:nvSpPr>
          <p:spPr>
            <a:xfrm>
              <a:off x="9587245" y="1129122"/>
              <a:ext cx="1231834" cy="311227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4" name="Прямая соединительная линия 73"/>
            <p:cNvCxnSpPr/>
            <p:nvPr/>
          </p:nvCxnSpPr>
          <p:spPr>
            <a:xfrm flipV="1">
              <a:off x="9733767" y="1203896"/>
              <a:ext cx="182494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Прямая соединительная линия 74"/>
            <p:cNvCxnSpPr/>
            <p:nvPr/>
          </p:nvCxnSpPr>
          <p:spPr>
            <a:xfrm flipV="1">
              <a:off x="10119232" y="1203896"/>
              <a:ext cx="182494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Прямая соединительная линия 75"/>
            <p:cNvCxnSpPr/>
            <p:nvPr/>
          </p:nvCxnSpPr>
          <p:spPr>
            <a:xfrm flipV="1">
              <a:off x="10440124" y="1203896"/>
              <a:ext cx="182494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Группа 76"/>
          <p:cNvGrpSpPr/>
          <p:nvPr/>
        </p:nvGrpSpPr>
        <p:grpSpPr>
          <a:xfrm>
            <a:off x="9745110" y="1505475"/>
            <a:ext cx="972001" cy="318706"/>
            <a:chOff x="9587245" y="1129122"/>
            <a:chExt cx="1231834" cy="311227"/>
          </a:xfrm>
        </p:grpSpPr>
        <p:sp>
          <p:nvSpPr>
            <p:cNvPr id="78" name="Заголовок 1"/>
            <p:cNvSpPr txBox="1">
              <a:spLocks/>
            </p:cNvSpPr>
            <p:nvPr/>
          </p:nvSpPr>
          <p:spPr>
            <a:xfrm>
              <a:off x="9587245" y="1129122"/>
              <a:ext cx="1231834" cy="311227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9" name="Прямая соединительная линия 78"/>
            <p:cNvCxnSpPr/>
            <p:nvPr/>
          </p:nvCxnSpPr>
          <p:spPr>
            <a:xfrm flipV="1">
              <a:off x="9733767" y="1203896"/>
              <a:ext cx="182494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Прямая соединительная линия 79"/>
            <p:cNvCxnSpPr/>
            <p:nvPr/>
          </p:nvCxnSpPr>
          <p:spPr>
            <a:xfrm flipV="1">
              <a:off x="10119232" y="1203896"/>
              <a:ext cx="182494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Прямая соединительная линия 80"/>
            <p:cNvCxnSpPr/>
            <p:nvPr/>
          </p:nvCxnSpPr>
          <p:spPr>
            <a:xfrm flipV="1">
              <a:off x="10440124" y="1203896"/>
              <a:ext cx="182494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Группа 81"/>
          <p:cNvGrpSpPr/>
          <p:nvPr/>
        </p:nvGrpSpPr>
        <p:grpSpPr>
          <a:xfrm>
            <a:off x="1843945" y="5887154"/>
            <a:ext cx="972001" cy="318706"/>
            <a:chOff x="9587245" y="1129122"/>
            <a:chExt cx="1231834" cy="311227"/>
          </a:xfrm>
        </p:grpSpPr>
        <p:sp>
          <p:nvSpPr>
            <p:cNvPr id="83" name="Заголовок 1"/>
            <p:cNvSpPr txBox="1">
              <a:spLocks/>
            </p:cNvSpPr>
            <p:nvPr/>
          </p:nvSpPr>
          <p:spPr>
            <a:xfrm>
              <a:off x="9587245" y="1129122"/>
              <a:ext cx="1231834" cy="311227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4" name="Прямая соединительная линия 83"/>
            <p:cNvCxnSpPr/>
            <p:nvPr/>
          </p:nvCxnSpPr>
          <p:spPr>
            <a:xfrm flipV="1">
              <a:off x="9733767" y="1203896"/>
              <a:ext cx="182494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Прямая соединительная линия 84"/>
            <p:cNvCxnSpPr/>
            <p:nvPr/>
          </p:nvCxnSpPr>
          <p:spPr>
            <a:xfrm flipV="1">
              <a:off x="10119232" y="1203896"/>
              <a:ext cx="182494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Прямая соединительная линия 85"/>
            <p:cNvCxnSpPr/>
            <p:nvPr/>
          </p:nvCxnSpPr>
          <p:spPr>
            <a:xfrm flipV="1">
              <a:off x="10440124" y="1203896"/>
              <a:ext cx="182494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Группа 86"/>
          <p:cNvGrpSpPr/>
          <p:nvPr/>
        </p:nvGrpSpPr>
        <p:grpSpPr>
          <a:xfrm>
            <a:off x="5868893" y="4529078"/>
            <a:ext cx="972001" cy="318706"/>
            <a:chOff x="9587245" y="1129122"/>
            <a:chExt cx="1231834" cy="311227"/>
          </a:xfrm>
        </p:grpSpPr>
        <p:sp>
          <p:nvSpPr>
            <p:cNvPr id="88" name="Заголовок 1"/>
            <p:cNvSpPr txBox="1">
              <a:spLocks/>
            </p:cNvSpPr>
            <p:nvPr/>
          </p:nvSpPr>
          <p:spPr>
            <a:xfrm>
              <a:off x="9587245" y="1129122"/>
              <a:ext cx="1231834" cy="311227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9" name="Прямая соединительная линия 88"/>
            <p:cNvCxnSpPr/>
            <p:nvPr/>
          </p:nvCxnSpPr>
          <p:spPr>
            <a:xfrm flipV="1">
              <a:off x="9733767" y="1203896"/>
              <a:ext cx="182494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Прямая соединительная линия 89"/>
            <p:cNvCxnSpPr/>
            <p:nvPr/>
          </p:nvCxnSpPr>
          <p:spPr>
            <a:xfrm flipV="1">
              <a:off x="10119232" y="1203896"/>
              <a:ext cx="182494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Прямая соединительная линия 90"/>
            <p:cNvCxnSpPr/>
            <p:nvPr/>
          </p:nvCxnSpPr>
          <p:spPr>
            <a:xfrm flipV="1">
              <a:off x="10440124" y="1203896"/>
              <a:ext cx="182494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Группа 91"/>
          <p:cNvGrpSpPr/>
          <p:nvPr/>
        </p:nvGrpSpPr>
        <p:grpSpPr>
          <a:xfrm>
            <a:off x="9717896" y="4536789"/>
            <a:ext cx="972001" cy="318706"/>
            <a:chOff x="9587245" y="1129122"/>
            <a:chExt cx="1231834" cy="311227"/>
          </a:xfrm>
        </p:grpSpPr>
        <p:sp>
          <p:nvSpPr>
            <p:cNvPr id="93" name="Заголовок 1"/>
            <p:cNvSpPr txBox="1">
              <a:spLocks/>
            </p:cNvSpPr>
            <p:nvPr/>
          </p:nvSpPr>
          <p:spPr>
            <a:xfrm>
              <a:off x="9587245" y="1129122"/>
              <a:ext cx="1231834" cy="311227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4" name="Прямая соединительная линия 93"/>
            <p:cNvCxnSpPr/>
            <p:nvPr/>
          </p:nvCxnSpPr>
          <p:spPr>
            <a:xfrm flipV="1">
              <a:off x="9733767" y="1203896"/>
              <a:ext cx="182494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Прямая соединительная линия 94"/>
            <p:cNvCxnSpPr/>
            <p:nvPr/>
          </p:nvCxnSpPr>
          <p:spPr>
            <a:xfrm flipV="1">
              <a:off x="10119232" y="1203896"/>
              <a:ext cx="182494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Прямая соединительная линия 95"/>
            <p:cNvCxnSpPr/>
            <p:nvPr/>
          </p:nvCxnSpPr>
          <p:spPr>
            <a:xfrm flipV="1">
              <a:off x="10440124" y="1203896"/>
              <a:ext cx="182494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Заголовок 1"/>
          <p:cNvSpPr txBox="1">
            <a:spLocks/>
          </p:cNvSpPr>
          <p:nvPr/>
        </p:nvSpPr>
        <p:spPr>
          <a:xfrm>
            <a:off x="2466277" y="754314"/>
            <a:ext cx="7249404" cy="446672"/>
          </a:xfrm>
          <a:prstGeom prst="rect">
            <a:avLst/>
          </a:prstGeom>
        </p:spPr>
        <p:txBody>
          <a:bodyPr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ядро 1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локальный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– ядро 2 (удаленный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– ядро 3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удаленный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64964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710" y="4141685"/>
            <a:ext cx="3924000" cy="2736000"/>
          </a:xfrm>
          <a:prstGeom prst="rect">
            <a:avLst/>
          </a:prstGeom>
        </p:spPr>
      </p:pic>
      <p:pic>
        <p:nvPicPr>
          <p:cNvPr id="14" name="Рисунок 13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128" y="4148514"/>
            <a:ext cx="3924000" cy="2736000"/>
          </a:xfrm>
          <a:prstGeom prst="rect">
            <a:avLst/>
          </a:prstGeom>
        </p:spPr>
      </p:pic>
      <p:pic>
        <p:nvPicPr>
          <p:cNvPr id="12" name="Рисунок 11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852" y="1173546"/>
            <a:ext cx="3924000" cy="2736000"/>
          </a:xfrm>
          <a:prstGeom prst="rect">
            <a:avLst/>
          </a:prstGeom>
        </p:spPr>
      </p:pic>
      <p:pic>
        <p:nvPicPr>
          <p:cNvPr id="11" name="Рисунок 10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903" y="1167146"/>
            <a:ext cx="3924000" cy="2736000"/>
          </a:xfrm>
          <a:prstGeom prst="rect">
            <a:avLst/>
          </a:prstGeom>
        </p:spPr>
      </p:pic>
      <p:pic>
        <p:nvPicPr>
          <p:cNvPr id="5" name="Рисунок 4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7" y="1177034"/>
            <a:ext cx="3924000" cy="27360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622110" y="1185810"/>
            <a:ext cx="7598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572367" y="6214403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090233" y="212574"/>
            <a:ext cx="9987464" cy="39669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Результаты экспериментов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Westmere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-EP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состояние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Exclusive</a:t>
            </a:r>
            <a:r>
              <a:rPr lang="ru-RU" sz="2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800" b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56</a:t>
            </a:fld>
            <a:endParaRPr lang="ru-RU" dirty="0"/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408779" y="1157872"/>
            <a:ext cx="1328177" cy="361702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load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2151" y="1173546"/>
            <a:ext cx="56075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24" name="Заголовок 1"/>
          <p:cNvSpPr txBox="1">
            <a:spLocks/>
          </p:cNvSpPr>
          <p:nvPr/>
        </p:nvSpPr>
        <p:spPr>
          <a:xfrm>
            <a:off x="5422966" y="1147153"/>
            <a:ext cx="1585688" cy="44654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store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Заголовок 1"/>
          <p:cNvSpPr txBox="1">
            <a:spLocks/>
          </p:cNvSpPr>
          <p:nvPr/>
        </p:nvSpPr>
        <p:spPr>
          <a:xfrm>
            <a:off x="5233417" y="4091341"/>
            <a:ext cx="1986238" cy="3884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FAA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631889" y="4134055"/>
            <a:ext cx="74439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26" name="Заголовок 1"/>
          <p:cNvSpPr txBox="1">
            <a:spLocks/>
          </p:cNvSpPr>
          <p:nvPr/>
        </p:nvSpPr>
        <p:spPr>
          <a:xfrm>
            <a:off x="9491717" y="1149635"/>
            <a:ext cx="1180815" cy="42897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CAS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Заголовок 1"/>
          <p:cNvSpPr txBox="1">
            <a:spLocks/>
          </p:cNvSpPr>
          <p:nvPr/>
        </p:nvSpPr>
        <p:spPr>
          <a:xfrm>
            <a:off x="9486543" y="4071079"/>
            <a:ext cx="1180815" cy="42897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unCAS</a:t>
            </a:r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87956" y="1170825"/>
            <a:ext cx="7598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485536" y="4129543"/>
            <a:ext cx="7598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591066" y="3278811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727275" y="6222381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724941" y="3278812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635752" y="3278813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grpSp>
        <p:nvGrpSpPr>
          <p:cNvPr id="34" name="Группа 33"/>
          <p:cNvGrpSpPr/>
          <p:nvPr/>
        </p:nvGrpSpPr>
        <p:grpSpPr>
          <a:xfrm>
            <a:off x="1819198" y="1563759"/>
            <a:ext cx="972001" cy="318706"/>
            <a:chOff x="9587245" y="1129122"/>
            <a:chExt cx="1231834" cy="311227"/>
          </a:xfrm>
        </p:grpSpPr>
        <p:sp>
          <p:nvSpPr>
            <p:cNvPr id="38" name="Заголовок 1"/>
            <p:cNvSpPr txBox="1">
              <a:spLocks/>
            </p:cNvSpPr>
            <p:nvPr/>
          </p:nvSpPr>
          <p:spPr>
            <a:xfrm>
              <a:off x="9587245" y="1129122"/>
              <a:ext cx="1231834" cy="311227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Прямая соединительная линия 38"/>
            <p:cNvCxnSpPr/>
            <p:nvPr/>
          </p:nvCxnSpPr>
          <p:spPr>
            <a:xfrm flipV="1">
              <a:off x="9733767" y="1203896"/>
              <a:ext cx="182494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/>
            <p:cNvCxnSpPr/>
            <p:nvPr/>
          </p:nvCxnSpPr>
          <p:spPr>
            <a:xfrm flipV="1">
              <a:off x="10119232" y="1203896"/>
              <a:ext cx="182494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/>
            <p:cNvCxnSpPr/>
            <p:nvPr/>
          </p:nvCxnSpPr>
          <p:spPr>
            <a:xfrm flipV="1">
              <a:off x="10440124" y="1203896"/>
              <a:ext cx="182494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/>
          <p:cNvSpPr txBox="1"/>
          <p:nvPr/>
        </p:nvSpPr>
        <p:spPr>
          <a:xfrm>
            <a:off x="1860030" y="4125208"/>
            <a:ext cx="70480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499408" y="4168173"/>
            <a:ext cx="1180815" cy="42897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SWP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72" name="Группа 71"/>
          <p:cNvGrpSpPr/>
          <p:nvPr/>
        </p:nvGrpSpPr>
        <p:grpSpPr>
          <a:xfrm>
            <a:off x="5815221" y="1563509"/>
            <a:ext cx="972001" cy="318706"/>
            <a:chOff x="9587245" y="1129122"/>
            <a:chExt cx="1231834" cy="311227"/>
          </a:xfrm>
        </p:grpSpPr>
        <p:sp>
          <p:nvSpPr>
            <p:cNvPr id="73" name="Заголовок 1"/>
            <p:cNvSpPr txBox="1">
              <a:spLocks/>
            </p:cNvSpPr>
            <p:nvPr/>
          </p:nvSpPr>
          <p:spPr>
            <a:xfrm>
              <a:off x="9587245" y="1129122"/>
              <a:ext cx="1231834" cy="311227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4" name="Прямая соединительная линия 73"/>
            <p:cNvCxnSpPr/>
            <p:nvPr/>
          </p:nvCxnSpPr>
          <p:spPr>
            <a:xfrm flipV="1">
              <a:off x="9733767" y="1203896"/>
              <a:ext cx="182494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Прямая соединительная линия 74"/>
            <p:cNvCxnSpPr/>
            <p:nvPr/>
          </p:nvCxnSpPr>
          <p:spPr>
            <a:xfrm flipV="1">
              <a:off x="10119232" y="1203896"/>
              <a:ext cx="182494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Прямая соединительная линия 75"/>
            <p:cNvCxnSpPr/>
            <p:nvPr/>
          </p:nvCxnSpPr>
          <p:spPr>
            <a:xfrm flipV="1">
              <a:off x="10440124" y="1203896"/>
              <a:ext cx="182494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Группа 76"/>
          <p:cNvGrpSpPr/>
          <p:nvPr/>
        </p:nvGrpSpPr>
        <p:grpSpPr>
          <a:xfrm>
            <a:off x="9745110" y="1518727"/>
            <a:ext cx="972001" cy="318706"/>
            <a:chOff x="9587245" y="1129122"/>
            <a:chExt cx="1231834" cy="311227"/>
          </a:xfrm>
        </p:grpSpPr>
        <p:sp>
          <p:nvSpPr>
            <p:cNvPr id="78" name="Заголовок 1"/>
            <p:cNvSpPr txBox="1">
              <a:spLocks/>
            </p:cNvSpPr>
            <p:nvPr/>
          </p:nvSpPr>
          <p:spPr>
            <a:xfrm>
              <a:off x="9587245" y="1129122"/>
              <a:ext cx="1231834" cy="311227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9" name="Прямая соединительная линия 78"/>
            <p:cNvCxnSpPr/>
            <p:nvPr/>
          </p:nvCxnSpPr>
          <p:spPr>
            <a:xfrm flipV="1">
              <a:off x="9733767" y="1203896"/>
              <a:ext cx="182494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Прямая соединительная линия 79"/>
            <p:cNvCxnSpPr/>
            <p:nvPr/>
          </p:nvCxnSpPr>
          <p:spPr>
            <a:xfrm flipV="1">
              <a:off x="10119232" y="1203896"/>
              <a:ext cx="182494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Прямая соединительная линия 80"/>
            <p:cNvCxnSpPr/>
            <p:nvPr/>
          </p:nvCxnSpPr>
          <p:spPr>
            <a:xfrm flipV="1">
              <a:off x="10440124" y="1203896"/>
              <a:ext cx="182494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Группа 2"/>
          <p:cNvGrpSpPr/>
          <p:nvPr/>
        </p:nvGrpSpPr>
        <p:grpSpPr>
          <a:xfrm>
            <a:off x="68403" y="4151712"/>
            <a:ext cx="3924000" cy="2736000"/>
            <a:chOff x="68403" y="4151712"/>
            <a:chExt cx="3924000" cy="2736000"/>
          </a:xfrm>
        </p:grpSpPr>
        <p:pic>
          <p:nvPicPr>
            <p:cNvPr id="13" name="Рисунок 12"/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03" y="4151712"/>
              <a:ext cx="3924000" cy="27360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65191" y="4155404"/>
              <a:ext cx="70480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Calibri" panose="020F0502020204030204" pitchFamily="34" charset="0"/>
                </a:rPr>
                <a:t>l</a:t>
              </a:r>
              <a:r>
                <a:rPr lang="en-US" sz="1400" dirty="0">
                  <a:latin typeface="Calibri" panose="020F0502020204030204" pitchFamily="34" charset="0"/>
                </a:rPr>
                <a:t>, </a:t>
              </a:r>
              <a:r>
                <a:rPr lang="ru-RU" sz="1400" dirty="0" err="1">
                  <a:latin typeface="Calibri" panose="020F0502020204030204" pitchFamily="34" charset="0"/>
                </a:rPr>
                <a:t>нс</a:t>
              </a:r>
              <a:endParaRPr lang="ru-RU" sz="1400" dirty="0">
                <a:latin typeface="Calibri" panose="020F050202020403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668058" y="6229391"/>
              <a:ext cx="27764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latin typeface="Calibri" panose="020F0502020204030204" pitchFamily="34" charset="0"/>
                </a:rPr>
                <a:t>d</a:t>
              </a:r>
              <a:endParaRPr lang="ru-RU" sz="1400" dirty="0">
                <a:latin typeface="Calibri" panose="020F0502020204030204" pitchFamily="34" charset="0"/>
              </a:endParaRPr>
            </a:p>
          </p:txBody>
        </p:sp>
        <p:grpSp>
          <p:nvGrpSpPr>
            <p:cNvPr id="82" name="Группа 81"/>
            <p:cNvGrpSpPr/>
            <p:nvPr/>
          </p:nvGrpSpPr>
          <p:grpSpPr>
            <a:xfrm>
              <a:off x="1817441" y="4548685"/>
              <a:ext cx="972001" cy="318706"/>
              <a:chOff x="9587245" y="1129122"/>
              <a:chExt cx="1231834" cy="311227"/>
            </a:xfrm>
          </p:grpSpPr>
          <p:sp>
            <p:nvSpPr>
              <p:cNvPr id="83" name="Заголовок 1"/>
              <p:cNvSpPr txBox="1">
                <a:spLocks/>
              </p:cNvSpPr>
              <p:nvPr/>
            </p:nvSpPr>
            <p:spPr>
              <a:xfrm>
                <a:off x="9587245" y="1129122"/>
                <a:ext cx="1231834" cy="31122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1600" b="1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c</a:t>
                </a:r>
                <a:r>
                  <a:rPr lang="en-US" sz="1600" b="1" baseline="-250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0   </a:t>
                </a:r>
                <a:r>
                  <a:rPr lang="en-US" sz="1600" b="1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 c</a:t>
                </a:r>
                <a:r>
                  <a:rPr lang="en-US" sz="1600" b="1" baseline="-250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1    </a:t>
                </a:r>
                <a:r>
                  <a:rPr lang="en-US" sz="1600" b="1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c</a:t>
                </a:r>
                <a:r>
                  <a:rPr lang="en-US" sz="1600" b="1" baseline="-250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2   </a:t>
                </a:r>
                <a:endPara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4" name="Прямая соединительная линия 83"/>
              <p:cNvCxnSpPr/>
              <p:nvPr/>
            </p:nvCxnSpPr>
            <p:spPr>
              <a:xfrm flipV="1">
                <a:off x="9733767" y="1203896"/>
                <a:ext cx="182494" cy="0"/>
              </a:xfrm>
              <a:prstGeom prst="line">
                <a:avLst/>
              </a:prstGeom>
              <a:ln w="444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Прямая соединительная линия 84"/>
              <p:cNvCxnSpPr/>
              <p:nvPr/>
            </p:nvCxnSpPr>
            <p:spPr>
              <a:xfrm flipV="1">
                <a:off x="10119232" y="1203896"/>
                <a:ext cx="182494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Прямая соединительная линия 85"/>
              <p:cNvCxnSpPr/>
              <p:nvPr/>
            </p:nvCxnSpPr>
            <p:spPr>
              <a:xfrm flipV="1">
                <a:off x="10440124" y="1203896"/>
                <a:ext cx="182494" cy="0"/>
              </a:xfrm>
              <a:prstGeom prst="line">
                <a:avLst/>
              </a:prstGeom>
              <a:ln w="444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7" name="Группа 86"/>
          <p:cNvGrpSpPr/>
          <p:nvPr/>
        </p:nvGrpSpPr>
        <p:grpSpPr>
          <a:xfrm>
            <a:off x="5868893" y="4529078"/>
            <a:ext cx="972001" cy="318706"/>
            <a:chOff x="9587245" y="1129122"/>
            <a:chExt cx="1231834" cy="311227"/>
          </a:xfrm>
        </p:grpSpPr>
        <p:sp>
          <p:nvSpPr>
            <p:cNvPr id="88" name="Заголовок 1"/>
            <p:cNvSpPr txBox="1">
              <a:spLocks/>
            </p:cNvSpPr>
            <p:nvPr/>
          </p:nvSpPr>
          <p:spPr>
            <a:xfrm>
              <a:off x="9587245" y="1129122"/>
              <a:ext cx="1231834" cy="311227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9" name="Прямая соединительная линия 88"/>
            <p:cNvCxnSpPr/>
            <p:nvPr/>
          </p:nvCxnSpPr>
          <p:spPr>
            <a:xfrm flipV="1">
              <a:off x="9733767" y="1203896"/>
              <a:ext cx="182494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Прямая соединительная линия 89"/>
            <p:cNvCxnSpPr/>
            <p:nvPr/>
          </p:nvCxnSpPr>
          <p:spPr>
            <a:xfrm flipV="1">
              <a:off x="10119232" y="1203896"/>
              <a:ext cx="182494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Прямая соединительная линия 90"/>
            <p:cNvCxnSpPr/>
            <p:nvPr/>
          </p:nvCxnSpPr>
          <p:spPr>
            <a:xfrm flipV="1">
              <a:off x="10440124" y="1203896"/>
              <a:ext cx="182494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Группа 91"/>
          <p:cNvGrpSpPr/>
          <p:nvPr/>
        </p:nvGrpSpPr>
        <p:grpSpPr>
          <a:xfrm>
            <a:off x="9717896" y="4536789"/>
            <a:ext cx="972001" cy="318706"/>
            <a:chOff x="9587245" y="1129122"/>
            <a:chExt cx="1231834" cy="311227"/>
          </a:xfrm>
        </p:grpSpPr>
        <p:sp>
          <p:nvSpPr>
            <p:cNvPr id="93" name="Заголовок 1"/>
            <p:cNvSpPr txBox="1">
              <a:spLocks/>
            </p:cNvSpPr>
            <p:nvPr/>
          </p:nvSpPr>
          <p:spPr>
            <a:xfrm>
              <a:off x="9587245" y="1129122"/>
              <a:ext cx="1231834" cy="311227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4" name="Прямая соединительная линия 93"/>
            <p:cNvCxnSpPr/>
            <p:nvPr/>
          </p:nvCxnSpPr>
          <p:spPr>
            <a:xfrm flipV="1">
              <a:off x="9733767" y="1203896"/>
              <a:ext cx="182494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Прямая соединительная линия 94"/>
            <p:cNvCxnSpPr/>
            <p:nvPr/>
          </p:nvCxnSpPr>
          <p:spPr>
            <a:xfrm flipV="1">
              <a:off x="10119232" y="1203896"/>
              <a:ext cx="182494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Прямая соединительная линия 95"/>
            <p:cNvCxnSpPr/>
            <p:nvPr/>
          </p:nvCxnSpPr>
          <p:spPr>
            <a:xfrm flipV="1">
              <a:off x="10440124" y="1203896"/>
              <a:ext cx="182494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/>
          <p:cNvSpPr txBox="1"/>
          <p:nvPr/>
        </p:nvSpPr>
        <p:spPr>
          <a:xfrm>
            <a:off x="4679917" y="1575421"/>
            <a:ext cx="396000" cy="68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61" name="Заголовок 1"/>
          <p:cNvSpPr txBox="1">
            <a:spLocks/>
          </p:cNvSpPr>
          <p:nvPr/>
        </p:nvSpPr>
        <p:spPr>
          <a:xfrm>
            <a:off x="2466277" y="754314"/>
            <a:ext cx="7249404" cy="446672"/>
          </a:xfrm>
          <a:prstGeom prst="rect">
            <a:avLst/>
          </a:prstGeom>
        </p:spPr>
        <p:txBody>
          <a:bodyPr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ядро 1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локальный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– ядро 2 (удаленный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– ядро 3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удаленный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948879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978" y="4151843"/>
            <a:ext cx="3924000" cy="2736000"/>
          </a:xfrm>
          <a:prstGeom prst="rect">
            <a:avLst/>
          </a:prstGeom>
        </p:spPr>
      </p:pic>
      <p:pic>
        <p:nvPicPr>
          <p:cNvPr id="9" name="Рисунок 8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187" y="4154533"/>
            <a:ext cx="3924000" cy="2736000"/>
          </a:xfrm>
          <a:prstGeom prst="rect">
            <a:avLst/>
          </a:prstGeom>
        </p:spPr>
      </p:pic>
      <p:pic>
        <p:nvPicPr>
          <p:cNvPr id="7" name="Рисунок 6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663" y="1172271"/>
            <a:ext cx="3924000" cy="2736000"/>
          </a:xfrm>
          <a:prstGeom prst="rect">
            <a:avLst/>
          </a:prstGeom>
        </p:spPr>
      </p:pic>
      <p:pic>
        <p:nvPicPr>
          <p:cNvPr id="6" name="Рисунок 5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049" y="1167123"/>
            <a:ext cx="3924000" cy="2736000"/>
          </a:xfrm>
          <a:prstGeom prst="rect">
            <a:avLst/>
          </a:prstGeom>
        </p:spPr>
      </p:pic>
      <p:pic>
        <p:nvPicPr>
          <p:cNvPr id="3" name="Рисунок 2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9" y="1172680"/>
            <a:ext cx="3924000" cy="27360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622110" y="1172558"/>
            <a:ext cx="7598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572367" y="6214403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090233" y="212574"/>
            <a:ext cx="9987464" cy="39669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Результаты экспериментов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Westmere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-EP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состояние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Shared</a:t>
            </a:r>
            <a:r>
              <a:rPr lang="ru-RU" sz="2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800" b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57</a:t>
            </a:fld>
            <a:endParaRPr lang="ru-RU" dirty="0"/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408779" y="1157872"/>
            <a:ext cx="1328177" cy="361702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load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2151" y="1173546"/>
            <a:ext cx="56075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24" name="Заголовок 1"/>
          <p:cNvSpPr txBox="1">
            <a:spLocks/>
          </p:cNvSpPr>
          <p:nvPr/>
        </p:nvSpPr>
        <p:spPr>
          <a:xfrm>
            <a:off x="5422966" y="1147153"/>
            <a:ext cx="1585688" cy="44654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store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Заголовок 1"/>
          <p:cNvSpPr txBox="1">
            <a:spLocks/>
          </p:cNvSpPr>
          <p:nvPr/>
        </p:nvSpPr>
        <p:spPr>
          <a:xfrm>
            <a:off x="5233417" y="4091341"/>
            <a:ext cx="1986238" cy="3884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FAA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631889" y="4134055"/>
            <a:ext cx="74439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26" name="Заголовок 1"/>
          <p:cNvSpPr txBox="1">
            <a:spLocks/>
          </p:cNvSpPr>
          <p:nvPr/>
        </p:nvSpPr>
        <p:spPr>
          <a:xfrm>
            <a:off x="9491717" y="1149635"/>
            <a:ext cx="1180815" cy="42897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CAS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Заголовок 1"/>
          <p:cNvSpPr txBox="1">
            <a:spLocks/>
          </p:cNvSpPr>
          <p:nvPr/>
        </p:nvSpPr>
        <p:spPr>
          <a:xfrm>
            <a:off x="9486543" y="4071079"/>
            <a:ext cx="1180815" cy="42897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unCAS</a:t>
            </a:r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87956" y="1170825"/>
            <a:ext cx="7598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485536" y="4129543"/>
            <a:ext cx="7598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591066" y="3278811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727275" y="6222381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724941" y="3278812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635752" y="3278813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grpSp>
        <p:nvGrpSpPr>
          <p:cNvPr id="34" name="Группа 33"/>
          <p:cNvGrpSpPr/>
          <p:nvPr/>
        </p:nvGrpSpPr>
        <p:grpSpPr>
          <a:xfrm>
            <a:off x="1819198" y="1563759"/>
            <a:ext cx="972001" cy="318706"/>
            <a:chOff x="9587245" y="1129122"/>
            <a:chExt cx="1231834" cy="311227"/>
          </a:xfrm>
        </p:grpSpPr>
        <p:sp>
          <p:nvSpPr>
            <p:cNvPr id="38" name="Заголовок 1"/>
            <p:cNvSpPr txBox="1">
              <a:spLocks/>
            </p:cNvSpPr>
            <p:nvPr/>
          </p:nvSpPr>
          <p:spPr>
            <a:xfrm>
              <a:off x="9587245" y="1129122"/>
              <a:ext cx="1231834" cy="311227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Прямая соединительная линия 38"/>
            <p:cNvCxnSpPr/>
            <p:nvPr/>
          </p:nvCxnSpPr>
          <p:spPr>
            <a:xfrm flipV="1">
              <a:off x="9733767" y="1203896"/>
              <a:ext cx="182494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/>
            <p:cNvCxnSpPr/>
            <p:nvPr/>
          </p:nvCxnSpPr>
          <p:spPr>
            <a:xfrm flipV="1">
              <a:off x="10119232" y="1203896"/>
              <a:ext cx="182494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/>
            <p:cNvCxnSpPr/>
            <p:nvPr/>
          </p:nvCxnSpPr>
          <p:spPr>
            <a:xfrm flipV="1">
              <a:off x="10440124" y="1203896"/>
              <a:ext cx="182494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/>
          <p:cNvSpPr txBox="1"/>
          <p:nvPr/>
        </p:nvSpPr>
        <p:spPr>
          <a:xfrm>
            <a:off x="1860030" y="4125208"/>
            <a:ext cx="70480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499408" y="4168173"/>
            <a:ext cx="1180815" cy="42897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SWP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72" name="Группа 71"/>
          <p:cNvGrpSpPr/>
          <p:nvPr/>
        </p:nvGrpSpPr>
        <p:grpSpPr>
          <a:xfrm>
            <a:off x="5934489" y="1563509"/>
            <a:ext cx="972001" cy="318706"/>
            <a:chOff x="9587245" y="1129122"/>
            <a:chExt cx="1231834" cy="311227"/>
          </a:xfrm>
        </p:grpSpPr>
        <p:sp>
          <p:nvSpPr>
            <p:cNvPr id="73" name="Заголовок 1"/>
            <p:cNvSpPr txBox="1">
              <a:spLocks/>
            </p:cNvSpPr>
            <p:nvPr/>
          </p:nvSpPr>
          <p:spPr>
            <a:xfrm>
              <a:off x="9587245" y="1129122"/>
              <a:ext cx="1231834" cy="311227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4" name="Прямая соединительная линия 73"/>
            <p:cNvCxnSpPr/>
            <p:nvPr/>
          </p:nvCxnSpPr>
          <p:spPr>
            <a:xfrm flipV="1">
              <a:off x="9733767" y="1203896"/>
              <a:ext cx="182494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Прямая соединительная линия 74"/>
            <p:cNvCxnSpPr/>
            <p:nvPr/>
          </p:nvCxnSpPr>
          <p:spPr>
            <a:xfrm flipV="1">
              <a:off x="10119232" y="1203896"/>
              <a:ext cx="182494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Прямая соединительная линия 75"/>
            <p:cNvCxnSpPr/>
            <p:nvPr/>
          </p:nvCxnSpPr>
          <p:spPr>
            <a:xfrm flipV="1">
              <a:off x="10440124" y="1203896"/>
              <a:ext cx="182494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Группа 76"/>
          <p:cNvGrpSpPr/>
          <p:nvPr/>
        </p:nvGrpSpPr>
        <p:grpSpPr>
          <a:xfrm>
            <a:off x="9745110" y="1545231"/>
            <a:ext cx="972001" cy="318706"/>
            <a:chOff x="9587245" y="1129122"/>
            <a:chExt cx="1231834" cy="311227"/>
          </a:xfrm>
        </p:grpSpPr>
        <p:sp>
          <p:nvSpPr>
            <p:cNvPr id="78" name="Заголовок 1"/>
            <p:cNvSpPr txBox="1">
              <a:spLocks/>
            </p:cNvSpPr>
            <p:nvPr/>
          </p:nvSpPr>
          <p:spPr>
            <a:xfrm>
              <a:off x="9587245" y="1129122"/>
              <a:ext cx="1231834" cy="311227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9" name="Прямая соединительная линия 78"/>
            <p:cNvCxnSpPr/>
            <p:nvPr/>
          </p:nvCxnSpPr>
          <p:spPr>
            <a:xfrm flipV="1">
              <a:off x="9733767" y="1203896"/>
              <a:ext cx="182494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Прямая соединительная линия 79"/>
            <p:cNvCxnSpPr/>
            <p:nvPr/>
          </p:nvCxnSpPr>
          <p:spPr>
            <a:xfrm flipV="1">
              <a:off x="10119232" y="1203896"/>
              <a:ext cx="182494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Прямая соединительная линия 80"/>
            <p:cNvCxnSpPr/>
            <p:nvPr/>
          </p:nvCxnSpPr>
          <p:spPr>
            <a:xfrm flipV="1">
              <a:off x="10440124" y="1203896"/>
              <a:ext cx="182494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Группа 4"/>
          <p:cNvGrpSpPr/>
          <p:nvPr/>
        </p:nvGrpSpPr>
        <p:grpSpPr>
          <a:xfrm>
            <a:off x="77775" y="4144275"/>
            <a:ext cx="3924000" cy="2736000"/>
            <a:chOff x="77775" y="4144275"/>
            <a:chExt cx="3924000" cy="2736000"/>
          </a:xfrm>
        </p:grpSpPr>
        <p:pic>
          <p:nvPicPr>
            <p:cNvPr id="8" name="Рисунок 7"/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75" y="4144275"/>
              <a:ext cx="3924000" cy="27360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65191" y="4155404"/>
              <a:ext cx="70480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Calibri" panose="020F0502020204030204" pitchFamily="34" charset="0"/>
                </a:rPr>
                <a:t>l</a:t>
              </a:r>
              <a:r>
                <a:rPr lang="en-US" sz="1400" dirty="0">
                  <a:latin typeface="Calibri" panose="020F0502020204030204" pitchFamily="34" charset="0"/>
                </a:rPr>
                <a:t>, </a:t>
              </a:r>
              <a:r>
                <a:rPr lang="ru-RU" sz="1400" dirty="0" err="1">
                  <a:latin typeface="Calibri" panose="020F0502020204030204" pitchFamily="34" charset="0"/>
                </a:rPr>
                <a:t>нс</a:t>
              </a:r>
              <a:endParaRPr lang="ru-RU" sz="1400" dirty="0">
                <a:latin typeface="Calibri" panose="020F050202020403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668058" y="6229391"/>
              <a:ext cx="27764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latin typeface="Calibri" panose="020F0502020204030204" pitchFamily="34" charset="0"/>
                </a:rPr>
                <a:t>d</a:t>
              </a:r>
              <a:endParaRPr lang="ru-RU" sz="1400" dirty="0">
                <a:latin typeface="Calibri" panose="020F0502020204030204" pitchFamily="34" charset="0"/>
              </a:endParaRPr>
            </a:p>
          </p:txBody>
        </p:sp>
        <p:grpSp>
          <p:nvGrpSpPr>
            <p:cNvPr id="82" name="Группа 81"/>
            <p:cNvGrpSpPr/>
            <p:nvPr/>
          </p:nvGrpSpPr>
          <p:grpSpPr>
            <a:xfrm>
              <a:off x="1857197" y="4548685"/>
              <a:ext cx="972001" cy="318706"/>
              <a:chOff x="9587245" y="1129122"/>
              <a:chExt cx="1231834" cy="311227"/>
            </a:xfrm>
          </p:grpSpPr>
          <p:sp>
            <p:nvSpPr>
              <p:cNvPr id="83" name="Заголовок 1"/>
              <p:cNvSpPr txBox="1">
                <a:spLocks/>
              </p:cNvSpPr>
              <p:nvPr/>
            </p:nvSpPr>
            <p:spPr>
              <a:xfrm>
                <a:off x="9587245" y="1129122"/>
                <a:ext cx="1231834" cy="31122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1600" b="1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c</a:t>
                </a:r>
                <a:r>
                  <a:rPr lang="en-US" sz="1600" b="1" baseline="-250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0   </a:t>
                </a:r>
                <a:r>
                  <a:rPr lang="en-US" sz="1600" b="1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 c</a:t>
                </a:r>
                <a:r>
                  <a:rPr lang="en-US" sz="1600" b="1" baseline="-250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1    </a:t>
                </a:r>
                <a:r>
                  <a:rPr lang="en-US" sz="1600" b="1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c</a:t>
                </a:r>
                <a:r>
                  <a:rPr lang="en-US" sz="1600" b="1" baseline="-250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2   </a:t>
                </a:r>
                <a:endPara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4" name="Прямая соединительная линия 83"/>
              <p:cNvCxnSpPr/>
              <p:nvPr/>
            </p:nvCxnSpPr>
            <p:spPr>
              <a:xfrm flipV="1">
                <a:off x="9733767" y="1203896"/>
                <a:ext cx="182494" cy="0"/>
              </a:xfrm>
              <a:prstGeom prst="line">
                <a:avLst/>
              </a:prstGeom>
              <a:ln w="444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Прямая соединительная линия 84"/>
              <p:cNvCxnSpPr/>
              <p:nvPr/>
            </p:nvCxnSpPr>
            <p:spPr>
              <a:xfrm flipV="1">
                <a:off x="10119232" y="1203896"/>
                <a:ext cx="182494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Прямая соединительная линия 85"/>
              <p:cNvCxnSpPr/>
              <p:nvPr/>
            </p:nvCxnSpPr>
            <p:spPr>
              <a:xfrm flipV="1">
                <a:off x="10440124" y="1203896"/>
                <a:ext cx="182494" cy="0"/>
              </a:xfrm>
              <a:prstGeom prst="line">
                <a:avLst/>
              </a:prstGeom>
              <a:ln w="444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7" name="Группа 86"/>
          <p:cNvGrpSpPr/>
          <p:nvPr/>
        </p:nvGrpSpPr>
        <p:grpSpPr>
          <a:xfrm>
            <a:off x="5868893" y="4529078"/>
            <a:ext cx="972001" cy="318706"/>
            <a:chOff x="9587245" y="1129122"/>
            <a:chExt cx="1231834" cy="311227"/>
          </a:xfrm>
        </p:grpSpPr>
        <p:sp>
          <p:nvSpPr>
            <p:cNvPr id="88" name="Заголовок 1"/>
            <p:cNvSpPr txBox="1">
              <a:spLocks/>
            </p:cNvSpPr>
            <p:nvPr/>
          </p:nvSpPr>
          <p:spPr>
            <a:xfrm>
              <a:off x="9587245" y="1129122"/>
              <a:ext cx="1231834" cy="311227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9" name="Прямая соединительная линия 88"/>
            <p:cNvCxnSpPr/>
            <p:nvPr/>
          </p:nvCxnSpPr>
          <p:spPr>
            <a:xfrm flipV="1">
              <a:off x="9733767" y="1203896"/>
              <a:ext cx="182494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Прямая соединительная линия 89"/>
            <p:cNvCxnSpPr/>
            <p:nvPr/>
          </p:nvCxnSpPr>
          <p:spPr>
            <a:xfrm flipV="1">
              <a:off x="10119232" y="1203896"/>
              <a:ext cx="182494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Прямая соединительная линия 90"/>
            <p:cNvCxnSpPr/>
            <p:nvPr/>
          </p:nvCxnSpPr>
          <p:spPr>
            <a:xfrm flipV="1">
              <a:off x="10440124" y="1203896"/>
              <a:ext cx="182494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Группа 91"/>
          <p:cNvGrpSpPr/>
          <p:nvPr/>
        </p:nvGrpSpPr>
        <p:grpSpPr>
          <a:xfrm>
            <a:off x="9717896" y="4536789"/>
            <a:ext cx="972001" cy="318706"/>
            <a:chOff x="9587245" y="1129122"/>
            <a:chExt cx="1231834" cy="311227"/>
          </a:xfrm>
        </p:grpSpPr>
        <p:sp>
          <p:nvSpPr>
            <p:cNvPr id="93" name="Заголовок 1"/>
            <p:cNvSpPr txBox="1">
              <a:spLocks/>
            </p:cNvSpPr>
            <p:nvPr/>
          </p:nvSpPr>
          <p:spPr>
            <a:xfrm>
              <a:off x="9587245" y="1129122"/>
              <a:ext cx="1231834" cy="311227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4" name="Прямая соединительная линия 93"/>
            <p:cNvCxnSpPr/>
            <p:nvPr/>
          </p:nvCxnSpPr>
          <p:spPr>
            <a:xfrm flipV="1">
              <a:off x="9733767" y="1203896"/>
              <a:ext cx="182494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Прямая соединительная линия 94"/>
            <p:cNvCxnSpPr/>
            <p:nvPr/>
          </p:nvCxnSpPr>
          <p:spPr>
            <a:xfrm flipV="1">
              <a:off x="10119232" y="1203896"/>
              <a:ext cx="182494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Прямая соединительная линия 95"/>
            <p:cNvCxnSpPr/>
            <p:nvPr/>
          </p:nvCxnSpPr>
          <p:spPr>
            <a:xfrm flipV="1">
              <a:off x="10440124" y="1203896"/>
              <a:ext cx="182494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Заголовок 1"/>
          <p:cNvSpPr txBox="1">
            <a:spLocks/>
          </p:cNvSpPr>
          <p:nvPr/>
        </p:nvSpPr>
        <p:spPr>
          <a:xfrm>
            <a:off x="2466277" y="754314"/>
            <a:ext cx="7249404" cy="446672"/>
          </a:xfrm>
          <a:prstGeom prst="rect">
            <a:avLst/>
          </a:prstGeom>
        </p:spPr>
        <p:txBody>
          <a:bodyPr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ядро 1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локальный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– ядро 2 (удаленный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– ядро 3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удаленный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494023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473" y="4147069"/>
            <a:ext cx="3924000" cy="2736000"/>
          </a:xfrm>
          <a:prstGeom prst="rect">
            <a:avLst/>
          </a:prstGeom>
        </p:spPr>
      </p:pic>
      <p:pic>
        <p:nvPicPr>
          <p:cNvPr id="14" name="Рисунок 13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321" y="4139676"/>
            <a:ext cx="3924000" cy="2736000"/>
          </a:xfrm>
          <a:prstGeom prst="rect">
            <a:avLst/>
          </a:prstGeom>
        </p:spPr>
      </p:pic>
      <p:pic>
        <p:nvPicPr>
          <p:cNvPr id="13" name="Рисунок 12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7" y="4109312"/>
            <a:ext cx="3924000" cy="2736000"/>
          </a:xfrm>
          <a:prstGeom prst="rect">
            <a:avLst/>
          </a:prstGeom>
        </p:spPr>
      </p:pic>
      <p:pic>
        <p:nvPicPr>
          <p:cNvPr id="12" name="Рисунок 11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260" y="1169960"/>
            <a:ext cx="3924000" cy="2736000"/>
          </a:xfrm>
          <a:prstGeom prst="rect">
            <a:avLst/>
          </a:prstGeom>
        </p:spPr>
      </p:pic>
      <p:pic>
        <p:nvPicPr>
          <p:cNvPr id="11" name="Рисунок 10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781" y="1169960"/>
            <a:ext cx="3924000" cy="2736000"/>
          </a:xfrm>
          <a:prstGeom prst="rect">
            <a:avLst/>
          </a:prstGeom>
        </p:spPr>
      </p:pic>
      <p:pic>
        <p:nvPicPr>
          <p:cNvPr id="5" name="Рисунок 4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0" y="1167375"/>
            <a:ext cx="3924000" cy="27360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622110" y="1172558"/>
            <a:ext cx="7598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572367" y="6214403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090233" y="212574"/>
            <a:ext cx="9987464" cy="39669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Результаты экспериментов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Westmere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-EP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состояние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Invalid</a:t>
            </a:r>
            <a:r>
              <a:rPr lang="ru-RU" sz="2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800" b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58</a:t>
            </a:fld>
            <a:endParaRPr lang="ru-RU" dirty="0"/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408779" y="1157872"/>
            <a:ext cx="1328177" cy="361702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load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2151" y="1173546"/>
            <a:ext cx="56075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5191" y="4089144"/>
            <a:ext cx="70480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24" name="Заголовок 1"/>
          <p:cNvSpPr txBox="1">
            <a:spLocks/>
          </p:cNvSpPr>
          <p:nvPr/>
        </p:nvSpPr>
        <p:spPr>
          <a:xfrm>
            <a:off x="5422966" y="1147153"/>
            <a:ext cx="1585688" cy="44654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store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Заголовок 1"/>
          <p:cNvSpPr txBox="1">
            <a:spLocks/>
          </p:cNvSpPr>
          <p:nvPr/>
        </p:nvSpPr>
        <p:spPr>
          <a:xfrm>
            <a:off x="5233417" y="4091341"/>
            <a:ext cx="1986238" cy="3884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FAA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631889" y="4134055"/>
            <a:ext cx="74439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26" name="Заголовок 1"/>
          <p:cNvSpPr txBox="1">
            <a:spLocks/>
          </p:cNvSpPr>
          <p:nvPr/>
        </p:nvSpPr>
        <p:spPr>
          <a:xfrm>
            <a:off x="9491717" y="1149635"/>
            <a:ext cx="1180815" cy="42897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CAS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Заголовок 1"/>
          <p:cNvSpPr txBox="1">
            <a:spLocks/>
          </p:cNvSpPr>
          <p:nvPr/>
        </p:nvSpPr>
        <p:spPr>
          <a:xfrm>
            <a:off x="9486543" y="4071079"/>
            <a:ext cx="1180815" cy="42897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unCAS</a:t>
            </a:r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87956" y="1170825"/>
            <a:ext cx="7598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485536" y="4129543"/>
            <a:ext cx="7598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l</a:t>
            </a:r>
            <a:r>
              <a:rPr lang="en-US" sz="1400" dirty="0">
                <a:latin typeface="Calibri" panose="020F0502020204030204" pitchFamily="34" charset="0"/>
              </a:rPr>
              <a:t>, </a:t>
            </a:r>
            <a:r>
              <a:rPr lang="ru-RU" sz="1400" dirty="0" err="1">
                <a:latin typeface="Calibri" panose="020F0502020204030204" pitchFamily="34" charset="0"/>
              </a:rPr>
              <a:t>нс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591066" y="3278811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727275" y="6222381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724941" y="3278812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68058" y="6229391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635752" y="3278813"/>
            <a:ext cx="2776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</a:rPr>
              <a:t>d</a:t>
            </a:r>
            <a:endParaRPr lang="ru-RU" sz="1400" dirty="0">
              <a:latin typeface="Calibri" panose="020F0502020204030204" pitchFamily="34" charset="0"/>
            </a:endParaRPr>
          </a:p>
        </p:txBody>
      </p:sp>
      <p:grpSp>
        <p:nvGrpSpPr>
          <p:cNvPr id="34" name="Группа 33"/>
          <p:cNvGrpSpPr/>
          <p:nvPr/>
        </p:nvGrpSpPr>
        <p:grpSpPr>
          <a:xfrm>
            <a:off x="1819198" y="1563759"/>
            <a:ext cx="972001" cy="318706"/>
            <a:chOff x="9587245" y="1129122"/>
            <a:chExt cx="1231834" cy="311227"/>
          </a:xfrm>
        </p:grpSpPr>
        <p:sp>
          <p:nvSpPr>
            <p:cNvPr id="38" name="Заголовок 1"/>
            <p:cNvSpPr txBox="1">
              <a:spLocks/>
            </p:cNvSpPr>
            <p:nvPr/>
          </p:nvSpPr>
          <p:spPr>
            <a:xfrm>
              <a:off x="9587245" y="1129122"/>
              <a:ext cx="1231834" cy="311227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Прямая соединительная линия 38"/>
            <p:cNvCxnSpPr/>
            <p:nvPr/>
          </p:nvCxnSpPr>
          <p:spPr>
            <a:xfrm flipV="1">
              <a:off x="9733767" y="1203896"/>
              <a:ext cx="182494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/>
            <p:cNvCxnSpPr/>
            <p:nvPr/>
          </p:nvCxnSpPr>
          <p:spPr>
            <a:xfrm flipV="1">
              <a:off x="10119232" y="1203896"/>
              <a:ext cx="182494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/>
            <p:cNvCxnSpPr/>
            <p:nvPr/>
          </p:nvCxnSpPr>
          <p:spPr>
            <a:xfrm flipV="1">
              <a:off x="10440124" y="1203896"/>
              <a:ext cx="182494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/>
          <p:cNvSpPr txBox="1"/>
          <p:nvPr/>
        </p:nvSpPr>
        <p:spPr>
          <a:xfrm>
            <a:off x="1860030" y="4072200"/>
            <a:ext cx="70480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sz="1400" dirty="0">
              <a:latin typeface="Calibri" panose="020F0502020204030204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499408" y="4101913"/>
            <a:ext cx="1180815" cy="42897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SWP 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72" name="Группа 71"/>
          <p:cNvGrpSpPr/>
          <p:nvPr/>
        </p:nvGrpSpPr>
        <p:grpSpPr>
          <a:xfrm>
            <a:off x="5934489" y="1563509"/>
            <a:ext cx="972001" cy="318706"/>
            <a:chOff x="9587245" y="1129122"/>
            <a:chExt cx="1231834" cy="311227"/>
          </a:xfrm>
        </p:grpSpPr>
        <p:sp>
          <p:nvSpPr>
            <p:cNvPr id="73" name="Заголовок 1"/>
            <p:cNvSpPr txBox="1">
              <a:spLocks/>
            </p:cNvSpPr>
            <p:nvPr/>
          </p:nvSpPr>
          <p:spPr>
            <a:xfrm>
              <a:off x="9587245" y="1129122"/>
              <a:ext cx="1231834" cy="311227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4" name="Прямая соединительная линия 73"/>
            <p:cNvCxnSpPr/>
            <p:nvPr/>
          </p:nvCxnSpPr>
          <p:spPr>
            <a:xfrm flipV="1">
              <a:off x="9733767" y="1203896"/>
              <a:ext cx="182494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Прямая соединительная линия 74"/>
            <p:cNvCxnSpPr/>
            <p:nvPr/>
          </p:nvCxnSpPr>
          <p:spPr>
            <a:xfrm flipV="1">
              <a:off x="10119232" y="1203896"/>
              <a:ext cx="182494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Прямая соединительная линия 75"/>
            <p:cNvCxnSpPr/>
            <p:nvPr/>
          </p:nvCxnSpPr>
          <p:spPr>
            <a:xfrm flipV="1">
              <a:off x="10440124" y="1203896"/>
              <a:ext cx="182494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Группа 76"/>
          <p:cNvGrpSpPr/>
          <p:nvPr/>
        </p:nvGrpSpPr>
        <p:grpSpPr>
          <a:xfrm>
            <a:off x="9745110" y="1545231"/>
            <a:ext cx="972001" cy="318706"/>
            <a:chOff x="9587245" y="1129122"/>
            <a:chExt cx="1231834" cy="311227"/>
          </a:xfrm>
        </p:grpSpPr>
        <p:sp>
          <p:nvSpPr>
            <p:cNvPr id="78" name="Заголовок 1"/>
            <p:cNvSpPr txBox="1">
              <a:spLocks/>
            </p:cNvSpPr>
            <p:nvPr/>
          </p:nvSpPr>
          <p:spPr>
            <a:xfrm>
              <a:off x="9587245" y="1129122"/>
              <a:ext cx="1231834" cy="311227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9" name="Прямая соединительная линия 78"/>
            <p:cNvCxnSpPr/>
            <p:nvPr/>
          </p:nvCxnSpPr>
          <p:spPr>
            <a:xfrm flipV="1">
              <a:off x="9733767" y="1203896"/>
              <a:ext cx="182494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Прямая соединительная линия 79"/>
            <p:cNvCxnSpPr/>
            <p:nvPr/>
          </p:nvCxnSpPr>
          <p:spPr>
            <a:xfrm flipV="1">
              <a:off x="10119232" y="1203896"/>
              <a:ext cx="182494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Прямая соединительная линия 80"/>
            <p:cNvCxnSpPr/>
            <p:nvPr/>
          </p:nvCxnSpPr>
          <p:spPr>
            <a:xfrm flipV="1">
              <a:off x="10440124" y="1203896"/>
              <a:ext cx="182494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Группа 81"/>
          <p:cNvGrpSpPr/>
          <p:nvPr/>
        </p:nvGrpSpPr>
        <p:grpSpPr>
          <a:xfrm>
            <a:off x="1857197" y="4548685"/>
            <a:ext cx="972001" cy="318706"/>
            <a:chOff x="9587245" y="1129122"/>
            <a:chExt cx="1231834" cy="311227"/>
          </a:xfrm>
        </p:grpSpPr>
        <p:sp>
          <p:nvSpPr>
            <p:cNvPr id="83" name="Заголовок 1"/>
            <p:cNvSpPr txBox="1">
              <a:spLocks/>
            </p:cNvSpPr>
            <p:nvPr/>
          </p:nvSpPr>
          <p:spPr>
            <a:xfrm>
              <a:off x="9587245" y="1129122"/>
              <a:ext cx="1231834" cy="311227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4" name="Прямая соединительная линия 83"/>
            <p:cNvCxnSpPr/>
            <p:nvPr/>
          </p:nvCxnSpPr>
          <p:spPr>
            <a:xfrm flipV="1">
              <a:off x="9733767" y="1203896"/>
              <a:ext cx="182494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Прямая соединительная линия 84"/>
            <p:cNvCxnSpPr/>
            <p:nvPr/>
          </p:nvCxnSpPr>
          <p:spPr>
            <a:xfrm flipV="1">
              <a:off x="10119232" y="1203896"/>
              <a:ext cx="182494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Прямая соединительная линия 85"/>
            <p:cNvCxnSpPr/>
            <p:nvPr/>
          </p:nvCxnSpPr>
          <p:spPr>
            <a:xfrm flipV="1">
              <a:off x="10440124" y="1203896"/>
              <a:ext cx="182494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Группа 86"/>
          <p:cNvGrpSpPr/>
          <p:nvPr/>
        </p:nvGrpSpPr>
        <p:grpSpPr>
          <a:xfrm>
            <a:off x="5948405" y="4476070"/>
            <a:ext cx="972001" cy="318706"/>
            <a:chOff x="9587245" y="1129122"/>
            <a:chExt cx="1231834" cy="311227"/>
          </a:xfrm>
        </p:grpSpPr>
        <p:sp>
          <p:nvSpPr>
            <p:cNvPr id="88" name="Заголовок 1"/>
            <p:cNvSpPr txBox="1">
              <a:spLocks/>
            </p:cNvSpPr>
            <p:nvPr/>
          </p:nvSpPr>
          <p:spPr>
            <a:xfrm>
              <a:off x="9587245" y="1129122"/>
              <a:ext cx="1231834" cy="311227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9" name="Прямая соединительная линия 88"/>
            <p:cNvCxnSpPr/>
            <p:nvPr/>
          </p:nvCxnSpPr>
          <p:spPr>
            <a:xfrm flipV="1">
              <a:off x="9733767" y="1203896"/>
              <a:ext cx="182494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Прямая соединительная линия 89"/>
            <p:cNvCxnSpPr/>
            <p:nvPr/>
          </p:nvCxnSpPr>
          <p:spPr>
            <a:xfrm flipV="1">
              <a:off x="10119232" y="1203896"/>
              <a:ext cx="182494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Прямая соединительная линия 90"/>
            <p:cNvCxnSpPr/>
            <p:nvPr/>
          </p:nvCxnSpPr>
          <p:spPr>
            <a:xfrm flipV="1">
              <a:off x="10440124" y="1203896"/>
              <a:ext cx="182494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Группа 91"/>
          <p:cNvGrpSpPr/>
          <p:nvPr/>
        </p:nvGrpSpPr>
        <p:grpSpPr>
          <a:xfrm>
            <a:off x="9740474" y="4536789"/>
            <a:ext cx="972001" cy="318706"/>
            <a:chOff x="9587245" y="1129122"/>
            <a:chExt cx="1231834" cy="311227"/>
          </a:xfrm>
        </p:grpSpPr>
        <p:sp>
          <p:nvSpPr>
            <p:cNvPr id="93" name="Заголовок 1"/>
            <p:cNvSpPr txBox="1">
              <a:spLocks/>
            </p:cNvSpPr>
            <p:nvPr/>
          </p:nvSpPr>
          <p:spPr>
            <a:xfrm>
              <a:off x="9587245" y="1129122"/>
              <a:ext cx="1231834" cy="311227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0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 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    </a:t>
              </a:r>
              <a:r>
                <a:rPr lang="en-US" sz="16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   </a:t>
              </a:r>
              <a:endParaRPr lang="en-US" sz="1600" b="1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4" name="Прямая соединительная линия 93"/>
            <p:cNvCxnSpPr/>
            <p:nvPr/>
          </p:nvCxnSpPr>
          <p:spPr>
            <a:xfrm flipV="1">
              <a:off x="9733767" y="1203896"/>
              <a:ext cx="182494" cy="0"/>
            </a:xfrm>
            <a:prstGeom prst="line">
              <a:avLst/>
            </a:prstGeom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Прямая соединительная линия 94"/>
            <p:cNvCxnSpPr/>
            <p:nvPr/>
          </p:nvCxnSpPr>
          <p:spPr>
            <a:xfrm flipV="1">
              <a:off x="10119232" y="1203896"/>
              <a:ext cx="182494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Прямая соединительная линия 95"/>
            <p:cNvCxnSpPr/>
            <p:nvPr/>
          </p:nvCxnSpPr>
          <p:spPr>
            <a:xfrm flipV="1">
              <a:off x="10440124" y="1203896"/>
              <a:ext cx="182494" cy="0"/>
            </a:xfrm>
            <a:prstGeom prst="line">
              <a:avLst/>
            </a:prstGeom>
            <a:ln w="444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Заголовок 1"/>
          <p:cNvSpPr txBox="1">
            <a:spLocks/>
          </p:cNvSpPr>
          <p:nvPr/>
        </p:nvSpPr>
        <p:spPr>
          <a:xfrm>
            <a:off x="2466277" y="754314"/>
            <a:ext cx="7249404" cy="446672"/>
          </a:xfrm>
          <a:prstGeom prst="rect">
            <a:avLst/>
          </a:prstGeom>
        </p:spPr>
        <p:txBody>
          <a:bodyPr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ядро 1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локальный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– ядро 2 (удаленный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b="1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– ядро 3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удаленный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632847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 стрелкой 17"/>
          <p:cNvCxnSpPr/>
          <p:nvPr/>
        </p:nvCxnSpPr>
        <p:spPr>
          <a:xfrm rot="60000" flipV="1">
            <a:off x="5618931" y="1934482"/>
            <a:ext cx="1056128" cy="22666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Заголовок 1"/>
          <p:cNvSpPr txBox="1">
            <a:spLocks/>
          </p:cNvSpPr>
          <p:nvPr/>
        </p:nvSpPr>
        <p:spPr>
          <a:xfrm>
            <a:off x="5603101" y="1618460"/>
            <a:ext cx="1002203" cy="381039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store 1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>
          <a:xfrm>
            <a:off x="11564213" y="6529030"/>
            <a:ext cx="577964" cy="285750"/>
          </a:xfrm>
        </p:spPr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59</a:t>
            </a:fld>
            <a:endParaRPr lang="ru-RU" dirty="0"/>
          </a:p>
        </p:txBody>
      </p:sp>
      <p:sp>
        <p:nvSpPr>
          <p:cNvPr id="36" name="Заголовок 1"/>
          <p:cNvSpPr txBox="1">
            <a:spLocks/>
          </p:cNvSpPr>
          <p:nvPr/>
        </p:nvSpPr>
        <p:spPr>
          <a:xfrm>
            <a:off x="3911434" y="1712574"/>
            <a:ext cx="1607850" cy="4536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Any state</a:t>
            </a:r>
          </a:p>
        </p:txBody>
      </p:sp>
      <p:sp>
        <p:nvSpPr>
          <p:cNvPr id="37" name="Заголовок 1"/>
          <p:cNvSpPr txBox="1">
            <a:spLocks/>
          </p:cNvSpPr>
          <p:nvPr/>
        </p:nvSpPr>
        <p:spPr>
          <a:xfrm>
            <a:off x="6749989" y="1720665"/>
            <a:ext cx="1597886" cy="4400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Modified</a:t>
            </a:r>
          </a:p>
        </p:txBody>
      </p:sp>
      <p:sp>
        <p:nvSpPr>
          <p:cNvPr id="38" name="Заголовок 1"/>
          <p:cNvSpPr txBox="1">
            <a:spLocks/>
          </p:cNvSpPr>
          <p:nvPr/>
        </p:nvSpPr>
        <p:spPr>
          <a:xfrm>
            <a:off x="0" y="263728"/>
            <a:ext cx="12192000" cy="61283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500" b="1" dirty="0">
                <a:latin typeface="Calibri" panose="020F0502020204030204" pitchFamily="34" charset="0"/>
                <a:cs typeface="Times New Roman" panose="02020603050405020304" pitchFamily="18" charset="0"/>
              </a:rPr>
              <a:t>Настройка</a:t>
            </a:r>
            <a:r>
              <a:rPr lang="ru-RU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 состояний кэш-линий</a:t>
            </a:r>
            <a:r>
              <a:rPr lang="en-US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SetState</a:t>
            </a:r>
            <a:r>
              <a:rPr lang="en-US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(x, s)</a:t>
            </a:r>
            <a:endParaRPr lang="ru-RU" sz="24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sz="24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0" name="Заголовок 1"/>
          <p:cNvSpPr txBox="1">
            <a:spLocks/>
          </p:cNvSpPr>
          <p:nvPr/>
        </p:nvSpPr>
        <p:spPr>
          <a:xfrm>
            <a:off x="6753090" y="1370720"/>
            <a:ext cx="1534185" cy="440027"/>
          </a:xfrm>
          <a:prstGeom prst="rect">
            <a:avLst/>
          </a:prstGeom>
          <a:ln>
            <a:noFill/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cpu1</a:t>
            </a:r>
          </a:p>
        </p:txBody>
      </p:sp>
      <p:sp>
        <p:nvSpPr>
          <p:cNvPr id="43" name="Заголовок 1"/>
          <p:cNvSpPr txBox="1">
            <a:spLocks/>
          </p:cNvSpPr>
          <p:nvPr/>
        </p:nvSpPr>
        <p:spPr>
          <a:xfrm>
            <a:off x="1142174" y="876565"/>
            <a:ext cx="6551204" cy="7817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Modified</a:t>
            </a:r>
          </a:p>
          <a:p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1.   </a:t>
            </a: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Запись в</a:t>
            </a: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.store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(y)</a:t>
            </a: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 первым потоком</a:t>
            </a: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112292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Прямоугольник 113"/>
          <p:cNvSpPr/>
          <p:nvPr/>
        </p:nvSpPr>
        <p:spPr>
          <a:xfrm>
            <a:off x="8810990" y="3711684"/>
            <a:ext cx="2009415" cy="94469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3" name="Прямоугольник 112"/>
          <p:cNvSpPr/>
          <p:nvPr/>
        </p:nvSpPr>
        <p:spPr>
          <a:xfrm>
            <a:off x="1377248" y="3728623"/>
            <a:ext cx="2009415" cy="94469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0" name="Прямоугольник 109"/>
          <p:cNvSpPr/>
          <p:nvPr/>
        </p:nvSpPr>
        <p:spPr>
          <a:xfrm>
            <a:off x="8805347" y="2385237"/>
            <a:ext cx="2009415" cy="944697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9" name="Прямоугольник 108"/>
          <p:cNvSpPr/>
          <p:nvPr/>
        </p:nvSpPr>
        <p:spPr>
          <a:xfrm>
            <a:off x="1394183" y="2379596"/>
            <a:ext cx="2009415" cy="944697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6" name="Прямоугольник 105"/>
          <p:cNvSpPr/>
          <p:nvPr/>
        </p:nvSpPr>
        <p:spPr>
          <a:xfrm>
            <a:off x="8788415" y="1047503"/>
            <a:ext cx="2009415" cy="944697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1399829" y="1064438"/>
            <a:ext cx="2009415" cy="944697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0" y="308884"/>
            <a:ext cx="12192000" cy="612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Атомарные операции </a:t>
            </a:r>
            <a:r>
              <a:rPr lang="en-US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load, store, SWP (</a:t>
            </a:r>
            <a:r>
              <a:rPr lang="en-US" sz="2400" b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swap)</a:t>
            </a:r>
            <a:r>
              <a:rPr lang="ru-RU" sz="2400" b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b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FAA (fetch and add)</a:t>
            </a:r>
            <a:endParaRPr lang="en-US" sz="24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6</a:t>
            </a:fld>
            <a:endParaRPr lang="ru-RU" dirty="0"/>
          </a:p>
        </p:txBody>
      </p:sp>
      <p:sp>
        <p:nvSpPr>
          <p:cNvPr id="34" name="TextBox 33"/>
          <p:cNvSpPr txBox="1"/>
          <p:nvPr/>
        </p:nvSpPr>
        <p:spPr>
          <a:xfrm>
            <a:off x="3240871" y="6120593"/>
            <a:ext cx="5722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m</a:t>
            </a:r>
            <a:r>
              <a:rPr lang="en-US" sz="2400" dirty="0"/>
              <a:t> – </a:t>
            </a:r>
            <a:r>
              <a:rPr lang="ru-RU" sz="2400" dirty="0"/>
              <a:t>ячейка </a:t>
            </a:r>
            <a:r>
              <a:rPr lang="ru-RU" sz="2400" dirty="0" smtClean="0"/>
              <a:t>памяти, </a:t>
            </a:r>
            <a:r>
              <a:rPr lang="en-US" sz="2400" i="1" dirty="0" smtClean="0"/>
              <a:t>r</a:t>
            </a:r>
            <a:r>
              <a:rPr lang="ru-RU" sz="2400" dirty="0" smtClean="0"/>
              <a:t> – регистр процессора</a:t>
            </a:r>
            <a:endParaRPr lang="ru-RU" sz="2400" dirty="0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xmlns="" id="{FF56ECB5-D8B1-4696-885B-577BFE36214F}"/>
              </a:ext>
            </a:extLst>
          </p:cNvPr>
          <p:cNvSpPr/>
          <p:nvPr/>
        </p:nvSpPr>
        <p:spPr>
          <a:xfrm>
            <a:off x="4608861" y="2432687"/>
            <a:ext cx="2979167" cy="42198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sz="26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.store</a:t>
            </a:r>
            <a:r>
              <a:rPr lang="en-US" sz="26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ru-RU" sz="2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-запись</a:t>
            </a:r>
            <a:endParaRPr lang="ru-RU" sz="2600" dirty="0"/>
          </a:p>
        </p:txBody>
      </p:sp>
      <p:sp>
        <p:nvSpPr>
          <p:cNvPr id="44" name="Прямоугольник 43"/>
          <p:cNvSpPr/>
          <p:nvPr/>
        </p:nvSpPr>
        <p:spPr>
          <a:xfrm>
            <a:off x="1475824" y="2436065"/>
            <a:ext cx="619628" cy="553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i="1" dirty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553735" y="2953294"/>
            <a:ext cx="428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m</a:t>
            </a:r>
            <a:endParaRPr lang="ru-RU" sz="2400" i="1" dirty="0"/>
          </a:p>
        </p:txBody>
      </p:sp>
      <p:sp>
        <p:nvSpPr>
          <p:cNvPr id="46" name="Прямоугольник 45"/>
          <p:cNvSpPr/>
          <p:nvPr/>
        </p:nvSpPr>
        <p:spPr>
          <a:xfrm>
            <a:off x="2708030" y="2432316"/>
            <a:ext cx="619628" cy="5533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</a:rPr>
              <a:t>x</a:t>
            </a:r>
            <a:endParaRPr lang="ru-RU" sz="2400" i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857905" y="2942473"/>
            <a:ext cx="290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r</a:t>
            </a:r>
            <a:endParaRPr lang="ru-RU" sz="2400" i="1" baseline="-25000" dirty="0"/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xmlns="" id="{82A98D37-D45F-49A4-ABBC-450579D3FC46}"/>
              </a:ext>
            </a:extLst>
          </p:cNvPr>
          <p:cNvSpPr/>
          <p:nvPr/>
        </p:nvSpPr>
        <p:spPr>
          <a:xfrm>
            <a:off x="8887904" y="2432602"/>
            <a:ext cx="619628" cy="5533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</a:rPr>
              <a:t>x</a:t>
            </a:r>
            <a:endParaRPr lang="ru-RU" sz="2400" i="1" dirty="0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E77CB18-89B0-4FED-9242-A32A7787B293}"/>
              </a:ext>
            </a:extLst>
          </p:cNvPr>
          <p:cNvSpPr txBox="1"/>
          <p:nvPr/>
        </p:nvSpPr>
        <p:spPr>
          <a:xfrm>
            <a:off x="8965815" y="2949831"/>
            <a:ext cx="428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m</a:t>
            </a:r>
            <a:endParaRPr lang="ru-RU" sz="2400" i="1" dirty="0"/>
          </a:p>
        </p:txBody>
      </p: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xmlns="" id="{EEB723B8-FA70-4BAA-A9EB-2C9B7FB5B1FE}"/>
              </a:ext>
            </a:extLst>
          </p:cNvPr>
          <p:cNvCxnSpPr/>
          <p:nvPr/>
        </p:nvCxnSpPr>
        <p:spPr>
          <a:xfrm rot="10800000">
            <a:off x="9517325" y="2709277"/>
            <a:ext cx="611414" cy="3336"/>
          </a:xfrm>
          <a:prstGeom prst="straightConnector1">
            <a:avLst/>
          </a:prstGeom>
          <a:ln w="762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xmlns="" id="{45555DED-7F17-495E-9DC1-5BFEABC25505}"/>
              </a:ext>
            </a:extLst>
          </p:cNvPr>
          <p:cNvSpPr/>
          <p:nvPr/>
        </p:nvSpPr>
        <p:spPr>
          <a:xfrm>
            <a:off x="10120110" y="2428853"/>
            <a:ext cx="619628" cy="5533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</a:rPr>
              <a:t>x</a:t>
            </a:r>
            <a:endParaRPr lang="ru-RU" sz="2400" i="1" dirty="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C6026ACD-101F-4706-A7E6-3617512E6CAC}"/>
              </a:ext>
            </a:extLst>
          </p:cNvPr>
          <p:cNvSpPr txBox="1"/>
          <p:nvPr/>
        </p:nvSpPr>
        <p:spPr>
          <a:xfrm>
            <a:off x="10269985" y="2939010"/>
            <a:ext cx="290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r</a:t>
            </a:r>
            <a:endParaRPr lang="ru-RU" sz="2400" i="1" baseline="-25000" dirty="0"/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xmlns="" id="{FF56ECB5-D8B1-4696-885B-577BFE36214F}"/>
              </a:ext>
            </a:extLst>
          </p:cNvPr>
          <p:cNvSpPr/>
          <p:nvPr/>
        </p:nvSpPr>
        <p:spPr>
          <a:xfrm>
            <a:off x="4783400" y="3769538"/>
            <a:ext cx="2633395" cy="42198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sz="26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.swp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(y</a:t>
            </a:r>
            <a:r>
              <a:rPr lang="en-US" sz="26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ru-RU" sz="2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-обмен</a:t>
            </a:r>
            <a:endParaRPr lang="ru-RU" sz="2600" dirty="0"/>
          </a:p>
        </p:txBody>
      </p: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xmlns="" id="{97B3C7F2-C7D9-46CE-A744-445AC32C5EF2}"/>
              </a:ext>
            </a:extLst>
          </p:cNvPr>
          <p:cNvGrpSpPr/>
          <p:nvPr/>
        </p:nvGrpSpPr>
        <p:grpSpPr>
          <a:xfrm>
            <a:off x="1459347" y="3776335"/>
            <a:ext cx="1851834" cy="982643"/>
            <a:chOff x="1740165" y="1143045"/>
            <a:chExt cx="2134939" cy="1265481"/>
          </a:xfrm>
        </p:grpSpPr>
        <p:sp>
          <p:nvSpPr>
            <p:cNvPr id="56" name="Прямоугольник 55"/>
            <p:cNvSpPr/>
            <p:nvPr/>
          </p:nvSpPr>
          <p:spPr>
            <a:xfrm>
              <a:off x="1740165" y="1147873"/>
              <a:ext cx="714356" cy="7126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>
                  <a:solidFill>
                    <a:schemeClr val="tx1"/>
                  </a:solidFill>
                </a:rPr>
                <a:t>x</a:t>
              </a:r>
              <a:endParaRPr lang="ru-RU" sz="2400" i="1" dirty="0">
                <a:solidFill>
                  <a:schemeClr val="tx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29987" y="1813978"/>
              <a:ext cx="493803" cy="594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m</a:t>
              </a:r>
              <a:endParaRPr lang="ru-RU" sz="2400" i="1" dirty="0"/>
            </a:p>
          </p:txBody>
        </p:sp>
        <p:sp>
          <p:nvSpPr>
            <p:cNvPr id="58" name="Прямоугольник 57"/>
            <p:cNvSpPr/>
            <p:nvPr/>
          </p:nvSpPr>
          <p:spPr>
            <a:xfrm>
              <a:off x="3160748" y="1143045"/>
              <a:ext cx="714356" cy="71262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>
                  <a:solidFill>
                    <a:schemeClr val="tx1"/>
                  </a:solidFill>
                </a:rPr>
                <a:t>y</a:t>
              </a:r>
              <a:endParaRPr lang="ru-RU" sz="2400" i="1" dirty="0">
                <a:solidFill>
                  <a:schemeClr val="tx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333536" y="1800042"/>
              <a:ext cx="334870" cy="594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r</a:t>
              </a:r>
              <a:endParaRPr lang="ru-RU" sz="2400" i="1" baseline="-25000" dirty="0"/>
            </a:p>
          </p:txBody>
        </p:sp>
      </p:grpSp>
      <p:grpSp>
        <p:nvGrpSpPr>
          <p:cNvPr id="9" name="Группа 8"/>
          <p:cNvGrpSpPr/>
          <p:nvPr/>
        </p:nvGrpSpPr>
        <p:grpSpPr>
          <a:xfrm>
            <a:off x="8886403" y="3772426"/>
            <a:ext cx="1851834" cy="982643"/>
            <a:chOff x="8414500" y="3866194"/>
            <a:chExt cx="1917435" cy="1136556"/>
          </a:xfrm>
        </p:grpSpPr>
        <p:grpSp>
          <p:nvGrpSpPr>
            <p:cNvPr id="60" name="Группа 59">
              <a:extLst>
                <a:ext uri="{FF2B5EF4-FFF2-40B4-BE49-F238E27FC236}">
                  <a16:creationId xmlns:a16="http://schemas.microsoft.com/office/drawing/2014/main" xmlns="" id="{8701AB85-9D1B-4A07-945A-B0C828F5EA28}"/>
                </a:ext>
              </a:extLst>
            </p:cNvPr>
            <p:cNvGrpSpPr/>
            <p:nvPr/>
          </p:nvGrpSpPr>
          <p:grpSpPr>
            <a:xfrm>
              <a:off x="8414500" y="3866194"/>
              <a:ext cx="1917435" cy="1136556"/>
              <a:chOff x="1740165" y="1143045"/>
              <a:chExt cx="2134939" cy="1265481"/>
            </a:xfrm>
          </p:grpSpPr>
          <p:sp>
            <p:nvSpPr>
              <p:cNvPr id="61" name="Прямоугольник 60">
                <a:extLst>
                  <a:ext uri="{FF2B5EF4-FFF2-40B4-BE49-F238E27FC236}">
                    <a16:creationId xmlns:a16="http://schemas.microsoft.com/office/drawing/2014/main" xmlns="" id="{82A98D37-D45F-49A4-ABBC-450579D3FC46}"/>
                  </a:ext>
                </a:extLst>
              </p:cNvPr>
              <p:cNvSpPr/>
              <p:nvPr/>
            </p:nvSpPr>
            <p:spPr>
              <a:xfrm>
                <a:off x="1740165" y="1147873"/>
                <a:ext cx="714356" cy="71262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i="1" dirty="0">
                    <a:solidFill>
                      <a:schemeClr val="tx1"/>
                    </a:solidFill>
                  </a:rPr>
                  <a:t>y</a:t>
                </a:r>
                <a:endParaRPr lang="ru-RU" sz="2400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xmlns="" id="{4E77CB18-89B0-4FED-9242-A32A7787B293}"/>
                  </a:ext>
                </a:extLst>
              </p:cNvPr>
              <p:cNvSpPr txBox="1"/>
              <p:nvPr/>
            </p:nvSpPr>
            <p:spPr>
              <a:xfrm>
                <a:off x="1829987" y="1813978"/>
                <a:ext cx="493803" cy="594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/>
                  <a:t>m</a:t>
                </a:r>
                <a:endParaRPr lang="ru-RU" sz="2400" i="1" dirty="0"/>
              </a:p>
            </p:txBody>
          </p:sp>
          <p:cxnSp>
            <p:nvCxnSpPr>
              <p:cNvPr id="63" name="Прямая со стрелкой 62">
                <a:extLst>
                  <a:ext uri="{FF2B5EF4-FFF2-40B4-BE49-F238E27FC236}">
                    <a16:creationId xmlns:a16="http://schemas.microsoft.com/office/drawing/2014/main" xmlns="" id="{EEB723B8-FA70-4BAA-A9EB-2C9B7FB5B1FE}"/>
                  </a:ext>
                </a:extLst>
              </p:cNvPr>
              <p:cNvCxnSpPr/>
              <p:nvPr/>
            </p:nvCxnSpPr>
            <p:spPr>
              <a:xfrm rot="10800000">
                <a:off x="2455731" y="1756182"/>
                <a:ext cx="704886" cy="4296"/>
              </a:xfrm>
              <a:prstGeom prst="straightConnector1">
                <a:avLst/>
              </a:prstGeom>
              <a:ln w="76200"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Прямоугольник 63">
                <a:extLst>
                  <a:ext uri="{FF2B5EF4-FFF2-40B4-BE49-F238E27FC236}">
                    <a16:creationId xmlns:a16="http://schemas.microsoft.com/office/drawing/2014/main" xmlns="" id="{45555DED-7F17-495E-9DC1-5BFEABC25505}"/>
                  </a:ext>
                </a:extLst>
              </p:cNvPr>
              <p:cNvSpPr/>
              <p:nvPr/>
            </p:nvSpPr>
            <p:spPr>
              <a:xfrm>
                <a:off x="3160748" y="1143045"/>
                <a:ext cx="714356" cy="71262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i="1" dirty="0">
                    <a:solidFill>
                      <a:schemeClr val="tx1"/>
                    </a:solidFill>
                  </a:rPr>
                  <a:t>x</a:t>
                </a:r>
                <a:endParaRPr lang="ru-RU" sz="2400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xmlns="" id="{C6026ACD-101F-4706-A7E6-3617512E6CAC}"/>
                  </a:ext>
                </a:extLst>
              </p:cNvPr>
              <p:cNvSpPr txBox="1"/>
              <p:nvPr/>
            </p:nvSpPr>
            <p:spPr>
              <a:xfrm>
                <a:off x="3333536" y="1800042"/>
                <a:ext cx="334870" cy="594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/>
                  <a:t>r</a:t>
                </a:r>
                <a:endParaRPr lang="ru-RU" sz="2400" i="1" baseline="-25000" dirty="0"/>
              </a:p>
            </p:txBody>
          </p:sp>
        </p:grpSp>
        <p:cxnSp>
          <p:nvCxnSpPr>
            <p:cNvPr id="66" name="Прямая со стрелкой 65">
              <a:extLst>
                <a:ext uri="{FF2B5EF4-FFF2-40B4-BE49-F238E27FC236}">
                  <a16:creationId xmlns:a16="http://schemas.microsoft.com/office/drawing/2014/main" xmlns="" id="{EEB723B8-FA70-4BAA-A9EB-2C9B7FB5B1FE}"/>
                </a:ext>
              </a:extLst>
            </p:cNvPr>
            <p:cNvCxnSpPr/>
            <p:nvPr/>
          </p:nvCxnSpPr>
          <p:spPr>
            <a:xfrm>
              <a:off x="9060922" y="3999390"/>
              <a:ext cx="633073" cy="3858"/>
            </a:xfrm>
            <a:prstGeom prst="straightConnector1">
              <a:avLst/>
            </a:prstGeom>
            <a:ln w="762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xmlns="" id="{1A28BDFC-9071-4751-A506-78FB105A335B}"/>
              </a:ext>
            </a:extLst>
          </p:cNvPr>
          <p:cNvSpPr/>
          <p:nvPr/>
        </p:nvSpPr>
        <p:spPr>
          <a:xfrm>
            <a:off x="1464976" y="1122804"/>
            <a:ext cx="619628" cy="5533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</a:rPr>
              <a:t>x</a:t>
            </a:r>
            <a:endParaRPr lang="ru-RU" sz="2400" i="1" dirty="0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8FF264C-4253-44F9-83FA-A343C6FA36A0}"/>
              </a:ext>
            </a:extLst>
          </p:cNvPr>
          <p:cNvSpPr txBox="1"/>
          <p:nvPr/>
        </p:nvSpPr>
        <p:spPr>
          <a:xfrm>
            <a:off x="1542887" y="1640033"/>
            <a:ext cx="428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m</a:t>
            </a:r>
            <a:endParaRPr lang="ru-RU" sz="2400" i="1" dirty="0"/>
          </a:p>
        </p:txBody>
      </p:sp>
      <p:sp>
        <p:nvSpPr>
          <p:cNvPr id="69" name="Прямоугольник 68">
            <a:extLst>
              <a:ext uri="{FF2B5EF4-FFF2-40B4-BE49-F238E27FC236}">
                <a16:creationId xmlns:a16="http://schemas.microsoft.com/office/drawing/2014/main" xmlns="" id="{1985DEC2-C07A-4FAF-B16C-0B82350EB95D}"/>
              </a:ext>
            </a:extLst>
          </p:cNvPr>
          <p:cNvSpPr/>
          <p:nvPr/>
        </p:nvSpPr>
        <p:spPr>
          <a:xfrm>
            <a:off x="2697182" y="1119055"/>
            <a:ext cx="619628" cy="5533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i="1" dirty="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23BD65B7-182D-4F7E-9D74-FA911B7A4EF7}"/>
              </a:ext>
            </a:extLst>
          </p:cNvPr>
          <p:cNvSpPr txBox="1"/>
          <p:nvPr/>
        </p:nvSpPr>
        <p:spPr>
          <a:xfrm>
            <a:off x="2847057" y="1629212"/>
            <a:ext cx="290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r</a:t>
            </a:r>
            <a:endParaRPr lang="ru-RU" sz="2400" i="1" baseline="-25000" dirty="0"/>
          </a:p>
        </p:txBody>
      </p:sp>
      <p:sp>
        <p:nvSpPr>
          <p:cNvPr id="72" name="Прямоугольник 71">
            <a:extLst>
              <a:ext uri="{FF2B5EF4-FFF2-40B4-BE49-F238E27FC236}">
                <a16:creationId xmlns:a16="http://schemas.microsoft.com/office/drawing/2014/main" xmlns="" id="{3F4651D1-AC0C-4ED1-B853-A65E68130DBB}"/>
              </a:ext>
            </a:extLst>
          </p:cNvPr>
          <p:cNvSpPr/>
          <p:nvPr/>
        </p:nvSpPr>
        <p:spPr>
          <a:xfrm>
            <a:off x="4701361" y="1166040"/>
            <a:ext cx="2805754" cy="42198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sz="26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.load</a:t>
            </a:r>
            <a:r>
              <a:rPr lang="en-US" sz="26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ru-RU" sz="2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-чтение </a:t>
            </a:r>
            <a:endParaRPr lang="ru-RU" sz="2600" dirty="0"/>
          </a:p>
        </p:txBody>
      </p:sp>
      <p:sp>
        <p:nvSpPr>
          <p:cNvPr id="73" name="Прямоугольник 72">
            <a:extLst>
              <a:ext uri="{FF2B5EF4-FFF2-40B4-BE49-F238E27FC236}">
                <a16:creationId xmlns:a16="http://schemas.microsoft.com/office/drawing/2014/main" xmlns="" id="{22C428C1-0561-4C80-9957-951FD81B8438}"/>
              </a:ext>
            </a:extLst>
          </p:cNvPr>
          <p:cNvSpPr/>
          <p:nvPr/>
        </p:nvSpPr>
        <p:spPr>
          <a:xfrm>
            <a:off x="8876340" y="1104698"/>
            <a:ext cx="619628" cy="55335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</a:rPr>
              <a:t>x</a:t>
            </a:r>
            <a:endParaRPr lang="ru-RU" sz="2400" i="1" dirty="0">
              <a:solidFill>
                <a:schemeClr val="tx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8BAD4E27-B74F-462D-8476-527ADA645F9F}"/>
              </a:ext>
            </a:extLst>
          </p:cNvPr>
          <p:cNvSpPr txBox="1"/>
          <p:nvPr/>
        </p:nvSpPr>
        <p:spPr>
          <a:xfrm>
            <a:off x="8954251" y="1621927"/>
            <a:ext cx="428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m</a:t>
            </a:r>
            <a:endParaRPr lang="ru-RU" sz="2400" i="1" dirty="0"/>
          </a:p>
        </p:txBody>
      </p:sp>
      <p:cxnSp>
        <p:nvCxnSpPr>
          <p:cNvPr id="75" name="Прямая со стрелкой 74">
            <a:extLst>
              <a:ext uri="{FF2B5EF4-FFF2-40B4-BE49-F238E27FC236}">
                <a16:creationId xmlns:a16="http://schemas.microsoft.com/office/drawing/2014/main" xmlns="" id="{EA2CDB38-F83E-4A22-B3B7-525082E91961}"/>
              </a:ext>
            </a:extLst>
          </p:cNvPr>
          <p:cNvCxnSpPr/>
          <p:nvPr/>
        </p:nvCxnSpPr>
        <p:spPr>
          <a:xfrm>
            <a:off x="9505760" y="1381373"/>
            <a:ext cx="611414" cy="3336"/>
          </a:xfrm>
          <a:prstGeom prst="straightConnector1">
            <a:avLst/>
          </a:prstGeom>
          <a:ln w="762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Прямоугольник 75">
            <a:extLst>
              <a:ext uri="{FF2B5EF4-FFF2-40B4-BE49-F238E27FC236}">
                <a16:creationId xmlns:a16="http://schemas.microsoft.com/office/drawing/2014/main" xmlns="" id="{7389C00A-BBA7-47D8-ABD3-8A61BC6E77F9}"/>
              </a:ext>
            </a:extLst>
          </p:cNvPr>
          <p:cNvSpPr/>
          <p:nvPr/>
        </p:nvSpPr>
        <p:spPr>
          <a:xfrm>
            <a:off x="10108546" y="1089660"/>
            <a:ext cx="619628" cy="5533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</a:rPr>
              <a:t>x</a:t>
            </a:r>
            <a:endParaRPr lang="ru-RU" sz="2400" i="1" dirty="0">
              <a:solidFill>
                <a:schemeClr val="tx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6BC86448-C4D5-4884-95FE-7E91D4000593}"/>
              </a:ext>
            </a:extLst>
          </p:cNvPr>
          <p:cNvSpPr txBox="1"/>
          <p:nvPr/>
        </p:nvSpPr>
        <p:spPr>
          <a:xfrm>
            <a:off x="10258421" y="1611106"/>
            <a:ext cx="290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r</a:t>
            </a:r>
            <a:endParaRPr lang="ru-RU" sz="2400" i="1" baseline="-25000" dirty="0"/>
          </a:p>
        </p:txBody>
      </p:sp>
      <p:sp>
        <p:nvSpPr>
          <p:cNvPr id="43" name="Прямоугольник 42"/>
          <p:cNvSpPr/>
          <p:nvPr/>
        </p:nvSpPr>
        <p:spPr>
          <a:xfrm>
            <a:off x="1467422" y="1119068"/>
            <a:ext cx="619628" cy="553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</a:rPr>
              <a:t>x</a:t>
            </a:r>
            <a:endParaRPr lang="ru-RU" sz="2400" i="1" dirty="0">
              <a:solidFill>
                <a:schemeClr val="tx1"/>
              </a:solidFill>
            </a:endParaRPr>
          </a:p>
        </p:txBody>
      </p:sp>
      <p:sp>
        <p:nvSpPr>
          <p:cNvPr id="48" name="Прямоугольник 47"/>
          <p:cNvSpPr/>
          <p:nvPr/>
        </p:nvSpPr>
        <p:spPr>
          <a:xfrm>
            <a:off x="1475973" y="2442494"/>
            <a:ext cx="619628" cy="553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i="1" dirty="0">
              <a:solidFill>
                <a:schemeClr val="tx1"/>
              </a:solidFill>
            </a:endParaRPr>
          </a:p>
        </p:txBody>
      </p:sp>
      <p:sp>
        <p:nvSpPr>
          <p:cNvPr id="78" name="Прямоугольник 77"/>
          <p:cNvSpPr/>
          <p:nvPr/>
        </p:nvSpPr>
        <p:spPr>
          <a:xfrm>
            <a:off x="2697435" y="1117730"/>
            <a:ext cx="619628" cy="553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i="1" dirty="0">
              <a:solidFill>
                <a:schemeClr val="tx1"/>
              </a:solidFill>
            </a:endParaRPr>
          </a:p>
        </p:txBody>
      </p:sp>
      <p:sp>
        <p:nvSpPr>
          <p:cNvPr id="79" name="Прямоугольник 78"/>
          <p:cNvSpPr/>
          <p:nvPr/>
        </p:nvSpPr>
        <p:spPr>
          <a:xfrm>
            <a:off x="2713895" y="2427608"/>
            <a:ext cx="619628" cy="553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</a:rPr>
              <a:t>x</a:t>
            </a:r>
            <a:endParaRPr lang="ru-RU" sz="2400" i="1" dirty="0">
              <a:solidFill>
                <a:schemeClr val="tx1"/>
              </a:solidFill>
            </a:endParaRPr>
          </a:p>
        </p:txBody>
      </p:sp>
      <p:sp>
        <p:nvSpPr>
          <p:cNvPr id="80" name="Прямоугольник 79"/>
          <p:cNvSpPr/>
          <p:nvPr/>
        </p:nvSpPr>
        <p:spPr>
          <a:xfrm>
            <a:off x="8875119" y="1101881"/>
            <a:ext cx="619628" cy="553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</a:rPr>
              <a:t>x</a:t>
            </a:r>
            <a:endParaRPr lang="ru-RU" sz="2400" i="1" dirty="0">
              <a:solidFill>
                <a:schemeClr val="tx1"/>
              </a:solidFill>
            </a:endParaRPr>
          </a:p>
        </p:txBody>
      </p:sp>
      <p:sp>
        <p:nvSpPr>
          <p:cNvPr id="81" name="Прямоугольник 80"/>
          <p:cNvSpPr/>
          <p:nvPr/>
        </p:nvSpPr>
        <p:spPr>
          <a:xfrm>
            <a:off x="10108568" y="1103326"/>
            <a:ext cx="619628" cy="553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</a:rPr>
              <a:t>x</a:t>
            </a:r>
            <a:endParaRPr lang="ru-RU" sz="2400" i="1" dirty="0">
              <a:solidFill>
                <a:schemeClr val="tx1"/>
              </a:solidFill>
            </a:endParaRPr>
          </a:p>
        </p:txBody>
      </p:sp>
      <p:sp>
        <p:nvSpPr>
          <p:cNvPr id="82" name="Прямоугольник 81">
            <a:extLst>
              <a:ext uri="{FF2B5EF4-FFF2-40B4-BE49-F238E27FC236}">
                <a16:creationId xmlns:a16="http://schemas.microsoft.com/office/drawing/2014/main" xmlns="" id="{45555DED-7F17-495E-9DC1-5BFEABC25505}"/>
              </a:ext>
            </a:extLst>
          </p:cNvPr>
          <p:cNvSpPr/>
          <p:nvPr/>
        </p:nvSpPr>
        <p:spPr>
          <a:xfrm>
            <a:off x="10104746" y="1091531"/>
            <a:ext cx="619628" cy="5808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</a:rPr>
              <a:t>x</a:t>
            </a:r>
            <a:endParaRPr lang="ru-RU" sz="2400" i="1" dirty="0">
              <a:solidFill>
                <a:schemeClr val="tx1"/>
              </a:solidFill>
            </a:endParaRPr>
          </a:p>
        </p:txBody>
      </p:sp>
      <p:sp>
        <p:nvSpPr>
          <p:cNvPr id="83" name="Прямоугольник 82">
            <a:extLst>
              <a:ext uri="{FF2B5EF4-FFF2-40B4-BE49-F238E27FC236}">
                <a16:creationId xmlns:a16="http://schemas.microsoft.com/office/drawing/2014/main" xmlns="" id="{45555DED-7F17-495E-9DC1-5BFEABC25505}"/>
              </a:ext>
            </a:extLst>
          </p:cNvPr>
          <p:cNvSpPr/>
          <p:nvPr/>
        </p:nvSpPr>
        <p:spPr>
          <a:xfrm>
            <a:off x="10113136" y="2422981"/>
            <a:ext cx="619628" cy="553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</a:rPr>
              <a:t>x</a:t>
            </a:r>
            <a:endParaRPr lang="ru-RU" sz="2400" i="1" dirty="0">
              <a:solidFill>
                <a:schemeClr val="tx1"/>
              </a:solidFill>
            </a:endParaRPr>
          </a:p>
        </p:txBody>
      </p:sp>
      <p:sp>
        <p:nvSpPr>
          <p:cNvPr id="84" name="Прямоугольник 83"/>
          <p:cNvSpPr/>
          <p:nvPr/>
        </p:nvSpPr>
        <p:spPr>
          <a:xfrm>
            <a:off x="8879950" y="2421919"/>
            <a:ext cx="625294" cy="5626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</a:rPr>
              <a:t>x</a:t>
            </a:r>
            <a:endParaRPr lang="ru-RU" sz="2400" i="1" dirty="0">
              <a:solidFill>
                <a:schemeClr val="tx1"/>
              </a:solidFill>
            </a:endParaRPr>
          </a:p>
        </p:txBody>
      </p:sp>
      <p:cxnSp>
        <p:nvCxnSpPr>
          <p:cNvPr id="104" name="Прямая со стрелкой 103">
            <a:extLst>
              <a:ext uri="{FF2B5EF4-FFF2-40B4-BE49-F238E27FC236}">
                <a16:creationId xmlns:a16="http://schemas.microsoft.com/office/drawing/2014/main" xmlns="" id="{EA2CDB38-F83E-4A22-B3B7-525082E91961}"/>
              </a:ext>
            </a:extLst>
          </p:cNvPr>
          <p:cNvCxnSpPr/>
          <p:nvPr/>
        </p:nvCxnSpPr>
        <p:spPr>
          <a:xfrm>
            <a:off x="3749595" y="1434105"/>
            <a:ext cx="611414" cy="3336"/>
          </a:xfrm>
          <a:prstGeom prst="straightConnector1">
            <a:avLst/>
          </a:prstGeom>
          <a:ln w="762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Прямая со стрелкой 104">
            <a:extLst>
              <a:ext uri="{FF2B5EF4-FFF2-40B4-BE49-F238E27FC236}">
                <a16:creationId xmlns:a16="http://schemas.microsoft.com/office/drawing/2014/main" xmlns="" id="{EA2CDB38-F83E-4A22-B3B7-525082E91961}"/>
              </a:ext>
            </a:extLst>
          </p:cNvPr>
          <p:cNvCxnSpPr/>
          <p:nvPr/>
        </p:nvCxnSpPr>
        <p:spPr>
          <a:xfrm>
            <a:off x="7835249" y="1413777"/>
            <a:ext cx="611414" cy="3336"/>
          </a:xfrm>
          <a:prstGeom prst="straightConnector1">
            <a:avLst/>
          </a:prstGeom>
          <a:ln w="762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Прямая со стрелкой 106">
            <a:extLst>
              <a:ext uri="{FF2B5EF4-FFF2-40B4-BE49-F238E27FC236}">
                <a16:creationId xmlns:a16="http://schemas.microsoft.com/office/drawing/2014/main" xmlns="" id="{EA2CDB38-F83E-4A22-B3B7-525082E91961}"/>
              </a:ext>
            </a:extLst>
          </p:cNvPr>
          <p:cNvCxnSpPr/>
          <p:nvPr/>
        </p:nvCxnSpPr>
        <p:spPr>
          <a:xfrm>
            <a:off x="3732660" y="2692815"/>
            <a:ext cx="611414" cy="3336"/>
          </a:xfrm>
          <a:prstGeom prst="straightConnector1">
            <a:avLst/>
          </a:prstGeom>
          <a:ln w="762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Прямая со стрелкой 107">
            <a:extLst>
              <a:ext uri="{FF2B5EF4-FFF2-40B4-BE49-F238E27FC236}">
                <a16:creationId xmlns:a16="http://schemas.microsoft.com/office/drawing/2014/main" xmlns="" id="{EA2CDB38-F83E-4A22-B3B7-525082E91961}"/>
              </a:ext>
            </a:extLst>
          </p:cNvPr>
          <p:cNvCxnSpPr/>
          <p:nvPr/>
        </p:nvCxnSpPr>
        <p:spPr>
          <a:xfrm>
            <a:off x="7818314" y="2672488"/>
            <a:ext cx="611414" cy="3336"/>
          </a:xfrm>
          <a:prstGeom prst="straightConnector1">
            <a:avLst/>
          </a:prstGeom>
          <a:ln w="762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Прямая со стрелкой 110">
            <a:extLst>
              <a:ext uri="{FF2B5EF4-FFF2-40B4-BE49-F238E27FC236}">
                <a16:creationId xmlns:a16="http://schemas.microsoft.com/office/drawing/2014/main" xmlns="" id="{EA2CDB38-F83E-4A22-B3B7-525082E91961}"/>
              </a:ext>
            </a:extLst>
          </p:cNvPr>
          <p:cNvCxnSpPr/>
          <p:nvPr/>
        </p:nvCxnSpPr>
        <p:spPr>
          <a:xfrm>
            <a:off x="3740278" y="4056759"/>
            <a:ext cx="611414" cy="3336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Прямая со стрелкой 111">
            <a:extLst>
              <a:ext uri="{FF2B5EF4-FFF2-40B4-BE49-F238E27FC236}">
                <a16:creationId xmlns:a16="http://schemas.microsoft.com/office/drawing/2014/main" xmlns="" id="{EA2CDB38-F83E-4A22-B3B7-525082E91961}"/>
              </a:ext>
            </a:extLst>
          </p:cNvPr>
          <p:cNvCxnSpPr/>
          <p:nvPr/>
        </p:nvCxnSpPr>
        <p:spPr>
          <a:xfrm>
            <a:off x="7801379" y="4032801"/>
            <a:ext cx="611414" cy="3336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7878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 стрелкой 17"/>
          <p:cNvCxnSpPr/>
          <p:nvPr/>
        </p:nvCxnSpPr>
        <p:spPr>
          <a:xfrm rot="60000" flipV="1">
            <a:off x="5618931" y="1934482"/>
            <a:ext cx="1056128" cy="22666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Заголовок 1"/>
          <p:cNvSpPr txBox="1">
            <a:spLocks/>
          </p:cNvSpPr>
          <p:nvPr/>
        </p:nvSpPr>
        <p:spPr>
          <a:xfrm>
            <a:off x="5603101" y="1618460"/>
            <a:ext cx="1002203" cy="381039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store 1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>
          <a:xfrm>
            <a:off x="11564213" y="6529030"/>
            <a:ext cx="577964" cy="285750"/>
          </a:xfrm>
        </p:spPr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60</a:t>
            </a:fld>
            <a:endParaRPr lang="ru-RU" dirty="0"/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7084030" y="3837594"/>
            <a:ext cx="1101647" cy="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Заголовок 1"/>
          <p:cNvSpPr txBox="1">
            <a:spLocks/>
          </p:cNvSpPr>
          <p:nvPr/>
        </p:nvSpPr>
        <p:spPr>
          <a:xfrm>
            <a:off x="6910089" y="3509633"/>
            <a:ext cx="1243948" cy="375087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clflush</a:t>
            </a:r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1</a:t>
            </a:r>
          </a:p>
        </p:txBody>
      </p:sp>
      <p:cxnSp>
        <p:nvCxnSpPr>
          <p:cNvPr id="12" name="Прямая со стрелкой 11"/>
          <p:cNvCxnSpPr/>
          <p:nvPr/>
        </p:nvCxnSpPr>
        <p:spPr>
          <a:xfrm rot="60000" flipV="1">
            <a:off x="4257045" y="3852183"/>
            <a:ext cx="978285" cy="16315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Заголовок 1"/>
          <p:cNvSpPr txBox="1">
            <a:spLocks/>
          </p:cNvSpPr>
          <p:nvPr/>
        </p:nvSpPr>
        <p:spPr>
          <a:xfrm>
            <a:off x="4148701" y="3504021"/>
            <a:ext cx="1070170" cy="427335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store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1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2539996" y="3619348"/>
            <a:ext cx="1607850" cy="4536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Any state</a:t>
            </a:r>
          </a:p>
        </p:txBody>
      </p:sp>
      <p:sp>
        <p:nvSpPr>
          <p:cNvPr id="17" name="Заголовок 1"/>
          <p:cNvSpPr txBox="1">
            <a:spLocks/>
          </p:cNvSpPr>
          <p:nvPr/>
        </p:nvSpPr>
        <p:spPr>
          <a:xfrm>
            <a:off x="8309631" y="3630928"/>
            <a:ext cx="1534185" cy="4400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Invalid</a:t>
            </a:r>
          </a:p>
        </p:txBody>
      </p:sp>
      <p:sp>
        <p:nvSpPr>
          <p:cNvPr id="24" name="Заголовок 1"/>
          <p:cNvSpPr txBox="1">
            <a:spLocks/>
          </p:cNvSpPr>
          <p:nvPr/>
        </p:nvSpPr>
        <p:spPr>
          <a:xfrm>
            <a:off x="5301133" y="3636571"/>
            <a:ext cx="1597886" cy="4400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Modified</a:t>
            </a:r>
          </a:p>
        </p:txBody>
      </p:sp>
      <p:sp>
        <p:nvSpPr>
          <p:cNvPr id="36" name="Заголовок 1"/>
          <p:cNvSpPr txBox="1">
            <a:spLocks/>
          </p:cNvSpPr>
          <p:nvPr/>
        </p:nvSpPr>
        <p:spPr>
          <a:xfrm>
            <a:off x="3911434" y="1712574"/>
            <a:ext cx="1607850" cy="45365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Any state</a:t>
            </a:r>
          </a:p>
        </p:txBody>
      </p:sp>
      <p:sp>
        <p:nvSpPr>
          <p:cNvPr id="37" name="Заголовок 1"/>
          <p:cNvSpPr txBox="1">
            <a:spLocks/>
          </p:cNvSpPr>
          <p:nvPr/>
        </p:nvSpPr>
        <p:spPr>
          <a:xfrm>
            <a:off x="6749989" y="1720665"/>
            <a:ext cx="1597886" cy="44002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Modified</a:t>
            </a:r>
          </a:p>
        </p:txBody>
      </p:sp>
      <p:sp>
        <p:nvSpPr>
          <p:cNvPr id="38" name="Заголовок 1"/>
          <p:cNvSpPr txBox="1">
            <a:spLocks/>
          </p:cNvSpPr>
          <p:nvPr/>
        </p:nvSpPr>
        <p:spPr>
          <a:xfrm>
            <a:off x="0" y="263728"/>
            <a:ext cx="12192000" cy="61283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500" b="1" dirty="0">
                <a:latin typeface="Calibri" panose="020F0502020204030204" pitchFamily="34" charset="0"/>
                <a:cs typeface="Times New Roman" panose="02020603050405020304" pitchFamily="18" charset="0"/>
              </a:rPr>
              <a:t>Настройка</a:t>
            </a:r>
            <a:r>
              <a:rPr lang="ru-RU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 состояний кэш-линий</a:t>
            </a:r>
            <a:r>
              <a:rPr lang="en-US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SetState</a:t>
            </a:r>
            <a:r>
              <a:rPr lang="en-US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(x, s)</a:t>
            </a:r>
            <a:endParaRPr lang="ru-RU" sz="24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sz="24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Заголовок 1"/>
          <p:cNvSpPr txBox="1">
            <a:spLocks/>
          </p:cNvSpPr>
          <p:nvPr/>
        </p:nvSpPr>
        <p:spPr>
          <a:xfrm>
            <a:off x="1142173" y="2330472"/>
            <a:ext cx="7663159" cy="138850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Invalid</a:t>
            </a:r>
          </a:p>
          <a:p>
            <a:pPr marL="457200" indent="-457200">
              <a:buAutoNum type="arabicPeriod"/>
            </a:pP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Запись в</a:t>
            </a: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.store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(y)</a:t>
            </a: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 первым потоком</a:t>
            </a:r>
            <a:endParaRPr 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Очистка кэш-памяти </a:t>
            </a:r>
            <a:r>
              <a:rPr lang="en-US" sz="2000" cap="small" dirty="0" err="1">
                <a:latin typeface="Calibri" panose="020F0502020204030204" pitchFamily="34" charset="0"/>
                <a:cs typeface="Times New Roman" panose="02020603050405020304" pitchFamily="18" charset="0"/>
              </a:rPr>
              <a:t>clflush</a:t>
            </a: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000" i="1" dirty="0">
                <a:latin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 первым потоком </a:t>
            </a:r>
            <a:endParaRPr 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0" name="Заголовок 1"/>
          <p:cNvSpPr txBox="1">
            <a:spLocks/>
          </p:cNvSpPr>
          <p:nvPr/>
        </p:nvSpPr>
        <p:spPr>
          <a:xfrm>
            <a:off x="6753090" y="1370720"/>
            <a:ext cx="1534185" cy="440027"/>
          </a:xfrm>
          <a:prstGeom prst="rect">
            <a:avLst/>
          </a:prstGeom>
          <a:ln>
            <a:noFill/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cpu1</a:t>
            </a:r>
          </a:p>
        </p:txBody>
      </p:sp>
      <p:sp>
        <p:nvSpPr>
          <p:cNvPr id="41" name="Заголовок 1"/>
          <p:cNvSpPr txBox="1">
            <a:spLocks/>
          </p:cNvSpPr>
          <p:nvPr/>
        </p:nvSpPr>
        <p:spPr>
          <a:xfrm>
            <a:off x="5366483" y="3285517"/>
            <a:ext cx="1534185" cy="440027"/>
          </a:xfrm>
          <a:prstGeom prst="rect">
            <a:avLst/>
          </a:prstGeom>
          <a:ln>
            <a:noFill/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cpu1</a:t>
            </a:r>
          </a:p>
        </p:txBody>
      </p:sp>
      <p:sp>
        <p:nvSpPr>
          <p:cNvPr id="42" name="Заголовок 1"/>
          <p:cNvSpPr txBox="1">
            <a:spLocks/>
          </p:cNvSpPr>
          <p:nvPr/>
        </p:nvSpPr>
        <p:spPr>
          <a:xfrm>
            <a:off x="8314767" y="3281601"/>
            <a:ext cx="1534185" cy="440027"/>
          </a:xfrm>
          <a:prstGeom prst="rect">
            <a:avLst/>
          </a:prstGeom>
          <a:ln>
            <a:noFill/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cpu1</a:t>
            </a:r>
          </a:p>
        </p:txBody>
      </p:sp>
      <p:sp>
        <p:nvSpPr>
          <p:cNvPr id="43" name="Заголовок 1"/>
          <p:cNvSpPr txBox="1">
            <a:spLocks/>
          </p:cNvSpPr>
          <p:nvPr/>
        </p:nvSpPr>
        <p:spPr>
          <a:xfrm>
            <a:off x="1142174" y="876565"/>
            <a:ext cx="6551204" cy="7817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Modified</a:t>
            </a:r>
          </a:p>
          <a:p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1.   </a:t>
            </a: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Запись в</a:t>
            </a: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.store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(y)</a:t>
            </a: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 первым потоком</a:t>
            </a: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9876515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4148701" y="3504021"/>
            <a:ext cx="1070170" cy="427335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store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1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6910089" y="3509633"/>
            <a:ext cx="1243948" cy="375087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clflush</a:t>
            </a:r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1</a:t>
            </a:r>
          </a:p>
        </p:txBody>
      </p:sp>
      <p:cxnSp>
        <p:nvCxnSpPr>
          <p:cNvPr id="12" name="Прямая со стрелкой 11"/>
          <p:cNvCxnSpPr/>
          <p:nvPr/>
        </p:nvCxnSpPr>
        <p:spPr>
          <a:xfrm rot="60000" flipV="1">
            <a:off x="4257045" y="3852183"/>
            <a:ext cx="978285" cy="16315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Заголовок 1"/>
          <p:cNvSpPr txBox="1">
            <a:spLocks/>
          </p:cNvSpPr>
          <p:nvPr/>
        </p:nvSpPr>
        <p:spPr>
          <a:xfrm>
            <a:off x="2539996" y="3619348"/>
            <a:ext cx="1607850" cy="45365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Any state</a:t>
            </a:r>
          </a:p>
        </p:txBody>
      </p:sp>
      <p:sp>
        <p:nvSpPr>
          <p:cNvPr id="24" name="Заголовок 1"/>
          <p:cNvSpPr txBox="1">
            <a:spLocks/>
          </p:cNvSpPr>
          <p:nvPr/>
        </p:nvSpPr>
        <p:spPr>
          <a:xfrm>
            <a:off x="5301133" y="3636571"/>
            <a:ext cx="1597886" cy="44002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Modified</a:t>
            </a:r>
          </a:p>
        </p:txBody>
      </p:sp>
      <p:cxnSp>
        <p:nvCxnSpPr>
          <p:cNvPr id="18" name="Прямая со стрелкой 17"/>
          <p:cNvCxnSpPr/>
          <p:nvPr/>
        </p:nvCxnSpPr>
        <p:spPr>
          <a:xfrm rot="60000" flipV="1">
            <a:off x="5618931" y="1934482"/>
            <a:ext cx="1056128" cy="22666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Заголовок 1"/>
          <p:cNvSpPr txBox="1">
            <a:spLocks/>
          </p:cNvSpPr>
          <p:nvPr/>
        </p:nvSpPr>
        <p:spPr>
          <a:xfrm>
            <a:off x="5603101" y="1618460"/>
            <a:ext cx="1002203" cy="381039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store 1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>
          <a:xfrm>
            <a:off x="11564213" y="6529030"/>
            <a:ext cx="577964" cy="285750"/>
          </a:xfrm>
        </p:spPr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61</a:t>
            </a:fld>
            <a:endParaRPr lang="ru-RU" dirty="0"/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7084030" y="3837594"/>
            <a:ext cx="1101647" cy="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Заголовок 1"/>
          <p:cNvSpPr txBox="1">
            <a:spLocks/>
          </p:cNvSpPr>
          <p:nvPr/>
        </p:nvSpPr>
        <p:spPr>
          <a:xfrm>
            <a:off x="8309631" y="3630928"/>
            <a:ext cx="1534185" cy="44002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Invalid</a:t>
            </a:r>
          </a:p>
        </p:txBody>
      </p:sp>
      <p:cxnSp>
        <p:nvCxnSpPr>
          <p:cNvPr id="32" name="Прямая со стрелкой 31"/>
          <p:cNvCxnSpPr/>
          <p:nvPr/>
        </p:nvCxnSpPr>
        <p:spPr>
          <a:xfrm>
            <a:off x="8393784" y="6313362"/>
            <a:ext cx="1094094" cy="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Заголовок 1"/>
          <p:cNvSpPr txBox="1">
            <a:spLocks/>
          </p:cNvSpPr>
          <p:nvPr/>
        </p:nvSpPr>
        <p:spPr>
          <a:xfrm>
            <a:off x="8354059" y="5989038"/>
            <a:ext cx="1235420" cy="37508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load 1</a:t>
            </a:r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9591799" y="6093349"/>
            <a:ext cx="1652525" cy="4400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Exclusive</a:t>
            </a:r>
          </a:p>
        </p:txBody>
      </p:sp>
      <p:sp>
        <p:nvSpPr>
          <p:cNvPr id="36" name="Заголовок 1"/>
          <p:cNvSpPr txBox="1">
            <a:spLocks/>
          </p:cNvSpPr>
          <p:nvPr/>
        </p:nvSpPr>
        <p:spPr>
          <a:xfrm>
            <a:off x="3911434" y="1712574"/>
            <a:ext cx="1607850" cy="45365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Any state</a:t>
            </a:r>
          </a:p>
        </p:txBody>
      </p:sp>
      <p:sp>
        <p:nvSpPr>
          <p:cNvPr id="37" name="Заголовок 1"/>
          <p:cNvSpPr txBox="1">
            <a:spLocks/>
          </p:cNvSpPr>
          <p:nvPr/>
        </p:nvSpPr>
        <p:spPr>
          <a:xfrm>
            <a:off x="6749989" y="1720665"/>
            <a:ext cx="1597886" cy="44002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Modified</a:t>
            </a:r>
          </a:p>
        </p:txBody>
      </p:sp>
      <p:sp>
        <p:nvSpPr>
          <p:cNvPr id="38" name="Заголовок 1"/>
          <p:cNvSpPr txBox="1">
            <a:spLocks/>
          </p:cNvSpPr>
          <p:nvPr/>
        </p:nvSpPr>
        <p:spPr>
          <a:xfrm>
            <a:off x="0" y="263728"/>
            <a:ext cx="12192000" cy="61283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500" b="1" dirty="0">
                <a:latin typeface="Calibri" panose="020F0502020204030204" pitchFamily="34" charset="0"/>
                <a:cs typeface="Times New Roman" panose="02020603050405020304" pitchFamily="18" charset="0"/>
              </a:rPr>
              <a:t>Настройка</a:t>
            </a:r>
            <a:r>
              <a:rPr lang="ru-RU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 состояний кэш-линий</a:t>
            </a:r>
            <a:r>
              <a:rPr lang="en-US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SetState</a:t>
            </a:r>
            <a:r>
              <a:rPr lang="en-US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(x, s)</a:t>
            </a:r>
            <a:endParaRPr lang="ru-RU" sz="24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sz="24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Заголовок 1"/>
          <p:cNvSpPr txBox="1">
            <a:spLocks/>
          </p:cNvSpPr>
          <p:nvPr/>
        </p:nvSpPr>
        <p:spPr>
          <a:xfrm>
            <a:off x="1142173" y="2330472"/>
            <a:ext cx="7663159" cy="138850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Invalid</a:t>
            </a:r>
          </a:p>
          <a:p>
            <a:pPr marL="457200" indent="-457200">
              <a:buAutoNum type="arabicPeriod"/>
            </a:pP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Запись в</a:t>
            </a: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.store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(y)</a:t>
            </a: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 первым потоком</a:t>
            </a:r>
            <a:endParaRPr 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Очистка кэш-памяти </a:t>
            </a:r>
            <a:r>
              <a:rPr lang="en-US" sz="2000" cap="small" dirty="0" err="1">
                <a:latin typeface="Calibri" panose="020F0502020204030204" pitchFamily="34" charset="0"/>
                <a:cs typeface="Times New Roman" panose="02020603050405020304" pitchFamily="18" charset="0"/>
              </a:rPr>
              <a:t>clflush</a:t>
            </a: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000" i="1" dirty="0">
                <a:latin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 первым потоком </a:t>
            </a:r>
            <a:endParaRPr 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0" name="Заголовок 1"/>
          <p:cNvSpPr txBox="1">
            <a:spLocks/>
          </p:cNvSpPr>
          <p:nvPr/>
        </p:nvSpPr>
        <p:spPr>
          <a:xfrm>
            <a:off x="6753090" y="1370720"/>
            <a:ext cx="1534185" cy="440027"/>
          </a:xfrm>
          <a:prstGeom prst="rect">
            <a:avLst/>
          </a:prstGeom>
          <a:ln>
            <a:noFill/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cpu1</a:t>
            </a:r>
          </a:p>
        </p:txBody>
      </p:sp>
      <p:sp>
        <p:nvSpPr>
          <p:cNvPr id="41" name="Заголовок 1"/>
          <p:cNvSpPr txBox="1">
            <a:spLocks/>
          </p:cNvSpPr>
          <p:nvPr/>
        </p:nvSpPr>
        <p:spPr>
          <a:xfrm>
            <a:off x="5366483" y="3285517"/>
            <a:ext cx="1534185" cy="440027"/>
          </a:xfrm>
          <a:prstGeom prst="rect">
            <a:avLst/>
          </a:prstGeom>
          <a:ln>
            <a:noFill/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cpu1</a:t>
            </a:r>
          </a:p>
        </p:txBody>
      </p:sp>
      <p:sp>
        <p:nvSpPr>
          <p:cNvPr id="42" name="Заголовок 1"/>
          <p:cNvSpPr txBox="1">
            <a:spLocks/>
          </p:cNvSpPr>
          <p:nvPr/>
        </p:nvSpPr>
        <p:spPr>
          <a:xfrm>
            <a:off x="8314767" y="3281601"/>
            <a:ext cx="1534185" cy="440027"/>
          </a:xfrm>
          <a:prstGeom prst="rect">
            <a:avLst/>
          </a:prstGeom>
          <a:ln>
            <a:noFill/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cpu1</a:t>
            </a:r>
          </a:p>
        </p:txBody>
      </p:sp>
      <p:sp>
        <p:nvSpPr>
          <p:cNvPr id="43" name="Заголовок 1"/>
          <p:cNvSpPr txBox="1">
            <a:spLocks/>
          </p:cNvSpPr>
          <p:nvPr/>
        </p:nvSpPr>
        <p:spPr>
          <a:xfrm>
            <a:off x="1142174" y="876565"/>
            <a:ext cx="6551204" cy="7817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Modified</a:t>
            </a:r>
          </a:p>
          <a:p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1.   </a:t>
            </a: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Запись в</a:t>
            </a: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.store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(y)</a:t>
            </a: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 первым потоком</a:t>
            </a: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4" name="Заголовок 1"/>
          <p:cNvSpPr txBox="1">
            <a:spLocks/>
          </p:cNvSpPr>
          <p:nvPr/>
        </p:nvSpPr>
        <p:spPr>
          <a:xfrm>
            <a:off x="1142172" y="4429202"/>
            <a:ext cx="7663159" cy="138850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Exclusive</a:t>
            </a:r>
          </a:p>
          <a:p>
            <a:pPr marL="457200" indent="-457200">
              <a:buAutoNum type="arabicPeriod"/>
            </a:pP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Запись в</a:t>
            </a: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.store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(y)</a:t>
            </a: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 первым потоком</a:t>
            </a:r>
            <a:endParaRPr 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Очистка кэш-памяти </a:t>
            </a:r>
            <a:r>
              <a:rPr lang="en-US" sz="2000" cap="small" dirty="0" err="1">
                <a:latin typeface="Calibri" panose="020F0502020204030204" pitchFamily="34" charset="0"/>
                <a:cs typeface="Times New Roman" panose="02020603050405020304" pitchFamily="18" charset="0"/>
              </a:rPr>
              <a:t>clflush</a:t>
            </a: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000" i="1" dirty="0">
                <a:latin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 первым потоком</a:t>
            </a:r>
          </a:p>
          <a:p>
            <a:pPr marL="457200" indent="-457200">
              <a:buAutoNum type="arabicPeriod"/>
            </a:pP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Чтение </a:t>
            </a: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x,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x.load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первым потоком </a:t>
            </a:r>
            <a:endParaRPr 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5" name="Прямая со стрелкой 44"/>
          <p:cNvCxnSpPr/>
          <p:nvPr/>
        </p:nvCxnSpPr>
        <p:spPr>
          <a:xfrm>
            <a:off x="5498825" y="6309274"/>
            <a:ext cx="1101647" cy="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Заголовок 1"/>
          <p:cNvSpPr txBox="1">
            <a:spLocks/>
          </p:cNvSpPr>
          <p:nvPr/>
        </p:nvSpPr>
        <p:spPr>
          <a:xfrm>
            <a:off x="5324884" y="5981313"/>
            <a:ext cx="1243948" cy="375087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clflush</a:t>
            </a:r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1</a:t>
            </a:r>
          </a:p>
        </p:txBody>
      </p:sp>
      <p:cxnSp>
        <p:nvCxnSpPr>
          <p:cNvPr id="47" name="Прямая со стрелкой 46"/>
          <p:cNvCxnSpPr/>
          <p:nvPr/>
        </p:nvCxnSpPr>
        <p:spPr>
          <a:xfrm rot="60000" flipV="1">
            <a:off x="2660554" y="6289996"/>
            <a:ext cx="978285" cy="16315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Заголовок 1"/>
          <p:cNvSpPr txBox="1">
            <a:spLocks/>
          </p:cNvSpPr>
          <p:nvPr/>
        </p:nvSpPr>
        <p:spPr>
          <a:xfrm>
            <a:off x="2552210" y="5941834"/>
            <a:ext cx="1070170" cy="427335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store</a:t>
            </a:r>
            <a:r>
              <a:rPr lang="ru-RU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1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Заголовок 1"/>
          <p:cNvSpPr txBox="1">
            <a:spLocks/>
          </p:cNvSpPr>
          <p:nvPr/>
        </p:nvSpPr>
        <p:spPr>
          <a:xfrm>
            <a:off x="932216" y="6057161"/>
            <a:ext cx="1607850" cy="4536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Any state</a:t>
            </a:r>
          </a:p>
        </p:txBody>
      </p:sp>
      <p:sp>
        <p:nvSpPr>
          <p:cNvPr id="50" name="Заголовок 1"/>
          <p:cNvSpPr txBox="1">
            <a:spLocks/>
          </p:cNvSpPr>
          <p:nvPr/>
        </p:nvSpPr>
        <p:spPr>
          <a:xfrm>
            <a:off x="6713138" y="6091319"/>
            <a:ext cx="1534185" cy="4400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Invalid</a:t>
            </a:r>
          </a:p>
        </p:txBody>
      </p:sp>
      <p:sp>
        <p:nvSpPr>
          <p:cNvPr id="51" name="Заголовок 1"/>
          <p:cNvSpPr txBox="1">
            <a:spLocks/>
          </p:cNvSpPr>
          <p:nvPr/>
        </p:nvSpPr>
        <p:spPr>
          <a:xfrm>
            <a:off x="3715931" y="6074384"/>
            <a:ext cx="1597886" cy="4400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Modified</a:t>
            </a:r>
          </a:p>
        </p:txBody>
      </p:sp>
      <p:sp>
        <p:nvSpPr>
          <p:cNvPr id="52" name="Заголовок 1"/>
          <p:cNvSpPr txBox="1">
            <a:spLocks/>
          </p:cNvSpPr>
          <p:nvPr/>
        </p:nvSpPr>
        <p:spPr>
          <a:xfrm>
            <a:off x="3781281" y="5723330"/>
            <a:ext cx="1534185" cy="440027"/>
          </a:xfrm>
          <a:prstGeom prst="rect">
            <a:avLst/>
          </a:prstGeom>
          <a:ln>
            <a:noFill/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cpu1</a:t>
            </a:r>
          </a:p>
        </p:txBody>
      </p:sp>
      <p:sp>
        <p:nvSpPr>
          <p:cNvPr id="53" name="Заголовок 1"/>
          <p:cNvSpPr txBox="1">
            <a:spLocks/>
          </p:cNvSpPr>
          <p:nvPr/>
        </p:nvSpPr>
        <p:spPr>
          <a:xfrm>
            <a:off x="6718274" y="5741992"/>
            <a:ext cx="1534185" cy="440027"/>
          </a:xfrm>
          <a:prstGeom prst="rect">
            <a:avLst/>
          </a:prstGeom>
          <a:ln>
            <a:noFill/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cpu1</a:t>
            </a:r>
          </a:p>
        </p:txBody>
      </p:sp>
      <p:sp>
        <p:nvSpPr>
          <p:cNvPr id="35" name="Заголовок 1"/>
          <p:cNvSpPr txBox="1">
            <a:spLocks/>
          </p:cNvSpPr>
          <p:nvPr/>
        </p:nvSpPr>
        <p:spPr>
          <a:xfrm>
            <a:off x="9650968" y="5740222"/>
            <a:ext cx="1534185" cy="440027"/>
          </a:xfrm>
          <a:prstGeom prst="rect">
            <a:avLst/>
          </a:prstGeom>
          <a:ln>
            <a:noFill/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cpu1</a:t>
            </a:r>
          </a:p>
        </p:txBody>
      </p:sp>
    </p:spTree>
    <p:extLst>
      <p:ext uri="{BB962C8B-B14F-4D97-AF65-F5344CB8AC3E}">
        <p14:creationId xmlns:p14="http://schemas.microsoft.com/office/powerpoint/2010/main" val="3307692535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/>
          <p:cNvSpPr txBox="1">
            <a:spLocks/>
          </p:cNvSpPr>
          <p:nvPr/>
        </p:nvSpPr>
        <p:spPr>
          <a:xfrm>
            <a:off x="0" y="263728"/>
            <a:ext cx="12192000" cy="45924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500" b="1" dirty="0">
                <a:latin typeface="Calibri" panose="020F0502020204030204" pitchFamily="34" charset="0"/>
                <a:cs typeface="Times New Roman" panose="02020603050405020304" pitchFamily="18" charset="0"/>
              </a:rPr>
              <a:t>Настройка</a:t>
            </a:r>
            <a:r>
              <a:rPr lang="ru-RU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 состояний кэш-линий</a:t>
            </a:r>
            <a:r>
              <a:rPr lang="en-US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SetState</a:t>
            </a:r>
            <a:r>
              <a:rPr lang="en-US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(x, s)</a:t>
            </a:r>
            <a:endParaRPr lang="ru-RU" sz="24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sz="24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62</a:t>
            </a:fld>
            <a:endParaRPr lang="ru-RU" dirty="0"/>
          </a:p>
        </p:txBody>
      </p:sp>
      <p:grpSp>
        <p:nvGrpSpPr>
          <p:cNvPr id="4" name="Группа 3"/>
          <p:cNvGrpSpPr/>
          <p:nvPr/>
        </p:nvGrpSpPr>
        <p:grpSpPr>
          <a:xfrm>
            <a:off x="606522" y="787313"/>
            <a:ext cx="10280663" cy="2363300"/>
            <a:chOff x="3307607" y="587812"/>
            <a:chExt cx="9750261" cy="2540289"/>
          </a:xfrm>
        </p:grpSpPr>
        <p:cxnSp>
          <p:nvCxnSpPr>
            <p:cNvPr id="23" name="Прямая со стрелкой 22"/>
            <p:cNvCxnSpPr/>
            <p:nvPr/>
          </p:nvCxnSpPr>
          <p:spPr>
            <a:xfrm rot="60000" flipV="1">
              <a:off x="6631468" y="2505341"/>
              <a:ext cx="978285" cy="16315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Заголовок 1"/>
            <p:cNvSpPr txBox="1">
              <a:spLocks/>
            </p:cNvSpPr>
            <p:nvPr/>
          </p:nvSpPr>
          <p:spPr>
            <a:xfrm>
              <a:off x="6523124" y="2168468"/>
              <a:ext cx="1070170" cy="427335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store 1</a:t>
              </a:r>
            </a:p>
          </p:txBody>
        </p:sp>
        <p:sp>
          <p:nvSpPr>
            <p:cNvPr id="25" name="Заголовок 1"/>
            <p:cNvSpPr txBox="1">
              <a:spLocks/>
            </p:cNvSpPr>
            <p:nvPr/>
          </p:nvSpPr>
          <p:spPr>
            <a:xfrm>
              <a:off x="7695519" y="2286136"/>
              <a:ext cx="1635309" cy="44002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Modified</a:t>
              </a:r>
            </a:p>
          </p:txBody>
        </p:sp>
        <p:cxnSp>
          <p:nvCxnSpPr>
            <p:cNvPr id="26" name="Прямая со стрелкой 25"/>
            <p:cNvCxnSpPr/>
            <p:nvPr/>
          </p:nvCxnSpPr>
          <p:spPr>
            <a:xfrm rot="900000">
              <a:off x="9517410" y="2688074"/>
              <a:ext cx="1101647" cy="0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Заголовок 1"/>
            <p:cNvSpPr txBox="1">
              <a:spLocks/>
            </p:cNvSpPr>
            <p:nvPr/>
          </p:nvSpPr>
          <p:spPr>
            <a:xfrm rot="900000">
              <a:off x="9476220" y="2372377"/>
              <a:ext cx="1243948" cy="375087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load 2</a:t>
              </a:r>
            </a:p>
          </p:txBody>
        </p:sp>
        <p:sp>
          <p:nvSpPr>
            <p:cNvPr id="28" name="Заголовок 1"/>
            <p:cNvSpPr txBox="1">
              <a:spLocks/>
            </p:cNvSpPr>
            <p:nvPr/>
          </p:nvSpPr>
          <p:spPr>
            <a:xfrm>
              <a:off x="10677417" y="1812639"/>
              <a:ext cx="1534185" cy="44002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Owned</a:t>
              </a:r>
            </a:p>
          </p:txBody>
        </p:sp>
        <p:sp>
          <p:nvSpPr>
            <p:cNvPr id="29" name="Заголовок 1"/>
            <p:cNvSpPr txBox="1">
              <a:spLocks/>
            </p:cNvSpPr>
            <p:nvPr/>
          </p:nvSpPr>
          <p:spPr>
            <a:xfrm>
              <a:off x="12064844" y="1805554"/>
              <a:ext cx="993024" cy="440027"/>
            </a:xfrm>
            <a:prstGeom prst="rect">
              <a:avLst/>
            </a:prstGeom>
            <a:ln>
              <a:noFill/>
            </a:ln>
          </p:spPr>
          <p:txBody>
            <a:bodyPr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cpu1</a:t>
              </a:r>
            </a:p>
          </p:txBody>
        </p:sp>
        <p:sp>
          <p:nvSpPr>
            <p:cNvPr id="30" name="Заголовок 1"/>
            <p:cNvSpPr txBox="1">
              <a:spLocks/>
            </p:cNvSpPr>
            <p:nvPr/>
          </p:nvSpPr>
          <p:spPr>
            <a:xfrm>
              <a:off x="10677418" y="2673903"/>
              <a:ext cx="1534185" cy="44002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Shared</a:t>
              </a:r>
            </a:p>
          </p:txBody>
        </p:sp>
        <p:sp>
          <p:nvSpPr>
            <p:cNvPr id="31" name="Заголовок 1"/>
            <p:cNvSpPr txBox="1">
              <a:spLocks/>
            </p:cNvSpPr>
            <p:nvPr/>
          </p:nvSpPr>
          <p:spPr>
            <a:xfrm>
              <a:off x="12110200" y="2688074"/>
              <a:ext cx="924889" cy="440027"/>
            </a:xfrm>
            <a:prstGeom prst="rect">
              <a:avLst/>
            </a:prstGeom>
            <a:ln>
              <a:noFill/>
            </a:ln>
          </p:spPr>
          <p:txBody>
            <a:bodyPr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cpu2</a:t>
              </a:r>
            </a:p>
          </p:txBody>
        </p:sp>
        <p:sp>
          <p:nvSpPr>
            <p:cNvPr id="32" name="Заголовок 1"/>
            <p:cNvSpPr txBox="1">
              <a:spLocks/>
            </p:cNvSpPr>
            <p:nvPr/>
          </p:nvSpPr>
          <p:spPr>
            <a:xfrm>
              <a:off x="7793235" y="1929733"/>
              <a:ext cx="1534185" cy="440027"/>
            </a:xfrm>
            <a:prstGeom prst="rect">
              <a:avLst/>
            </a:prstGeom>
            <a:ln>
              <a:noFill/>
            </a:ln>
          </p:spPr>
          <p:txBody>
            <a:bodyPr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cpu1</a:t>
              </a:r>
            </a:p>
          </p:txBody>
        </p:sp>
        <p:sp>
          <p:nvSpPr>
            <p:cNvPr id="33" name="Заголовок 1"/>
            <p:cNvSpPr txBox="1">
              <a:spLocks/>
            </p:cNvSpPr>
            <p:nvPr/>
          </p:nvSpPr>
          <p:spPr>
            <a:xfrm>
              <a:off x="4820313" y="2307187"/>
              <a:ext cx="1642577" cy="45365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Any state</a:t>
              </a:r>
            </a:p>
          </p:txBody>
        </p:sp>
        <p:sp>
          <p:nvSpPr>
            <p:cNvPr id="46" name="Заголовок 1"/>
            <p:cNvSpPr txBox="1">
              <a:spLocks/>
            </p:cNvSpPr>
            <p:nvPr/>
          </p:nvSpPr>
          <p:spPr>
            <a:xfrm>
              <a:off x="3307607" y="587812"/>
              <a:ext cx="6228571" cy="1154723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Owned</a:t>
              </a:r>
            </a:p>
            <a:p>
              <a:r>
                <a:rPr lang="en-US" sz="2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1. </a:t>
              </a:r>
              <a:r>
                <a:rPr lang="ru-RU" sz="2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Запись в</a:t>
              </a:r>
              <a:r>
                <a:rPr lang="en-US" sz="2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i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x</a:t>
              </a:r>
              <a:r>
                <a:rPr lang="en-US" sz="2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US" sz="2000" i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.store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(y)</a:t>
              </a:r>
              <a:r>
                <a:rPr lang="ru-RU" sz="2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 первым потоком</a:t>
              </a:r>
              <a:endParaRPr lang="en-US" sz="2000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  <a:p>
              <a:r>
                <a:rPr lang="en-US" sz="2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2. </a:t>
              </a:r>
              <a:r>
                <a:rPr lang="ru-RU" sz="2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Чтение </a:t>
              </a:r>
              <a:r>
                <a:rPr lang="en-US" sz="2000" i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x</a:t>
              </a:r>
              <a:r>
                <a:rPr lang="en-US" sz="2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x.load</a:t>
              </a:r>
              <a:r>
                <a:rPr lang="ru-RU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r>
                <a:rPr lang="en-US" sz="2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ru-RU" sz="2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вторым потоком</a:t>
              </a:r>
              <a:endParaRPr lang="en-US" sz="2000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6483828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/>
          <p:cNvSpPr txBox="1">
            <a:spLocks/>
          </p:cNvSpPr>
          <p:nvPr/>
        </p:nvSpPr>
        <p:spPr>
          <a:xfrm>
            <a:off x="0" y="263728"/>
            <a:ext cx="12192000" cy="45924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500" b="1" dirty="0">
                <a:latin typeface="Calibri" panose="020F0502020204030204" pitchFamily="34" charset="0"/>
                <a:cs typeface="Times New Roman" panose="02020603050405020304" pitchFamily="18" charset="0"/>
              </a:rPr>
              <a:t>Настройка</a:t>
            </a:r>
            <a:r>
              <a:rPr lang="ru-RU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 состояний кэш-линий</a:t>
            </a:r>
            <a:r>
              <a:rPr lang="en-US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SetState</a:t>
            </a:r>
            <a:r>
              <a:rPr lang="en-US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(x, s)</a:t>
            </a:r>
            <a:endParaRPr lang="ru-RU" sz="24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sz="24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63</a:t>
            </a:fld>
            <a:endParaRPr lang="ru-RU" dirty="0"/>
          </a:p>
        </p:txBody>
      </p:sp>
      <p:grpSp>
        <p:nvGrpSpPr>
          <p:cNvPr id="4" name="Группа 3"/>
          <p:cNvGrpSpPr/>
          <p:nvPr/>
        </p:nvGrpSpPr>
        <p:grpSpPr>
          <a:xfrm>
            <a:off x="606522" y="787313"/>
            <a:ext cx="10280663" cy="2363300"/>
            <a:chOff x="3307607" y="587812"/>
            <a:chExt cx="9750261" cy="2540289"/>
          </a:xfrm>
        </p:grpSpPr>
        <p:cxnSp>
          <p:nvCxnSpPr>
            <p:cNvPr id="23" name="Прямая со стрелкой 22"/>
            <p:cNvCxnSpPr/>
            <p:nvPr/>
          </p:nvCxnSpPr>
          <p:spPr>
            <a:xfrm rot="60000" flipV="1">
              <a:off x="6631468" y="2505341"/>
              <a:ext cx="978285" cy="16315"/>
            </a:xfrm>
            <a:prstGeom prst="straightConnector1">
              <a:avLst/>
            </a:prstGeom>
            <a:ln w="571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Заголовок 1"/>
            <p:cNvSpPr txBox="1">
              <a:spLocks/>
            </p:cNvSpPr>
            <p:nvPr/>
          </p:nvSpPr>
          <p:spPr>
            <a:xfrm>
              <a:off x="6523124" y="2168468"/>
              <a:ext cx="1070170" cy="427335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store 1</a:t>
              </a:r>
            </a:p>
          </p:txBody>
        </p:sp>
        <p:sp>
          <p:nvSpPr>
            <p:cNvPr id="25" name="Заголовок 1"/>
            <p:cNvSpPr txBox="1">
              <a:spLocks/>
            </p:cNvSpPr>
            <p:nvPr/>
          </p:nvSpPr>
          <p:spPr>
            <a:xfrm>
              <a:off x="7695519" y="2286136"/>
              <a:ext cx="1635309" cy="44002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Modified</a:t>
              </a:r>
            </a:p>
          </p:txBody>
        </p:sp>
        <p:cxnSp>
          <p:nvCxnSpPr>
            <p:cNvPr id="26" name="Прямая со стрелкой 25"/>
            <p:cNvCxnSpPr/>
            <p:nvPr/>
          </p:nvCxnSpPr>
          <p:spPr>
            <a:xfrm rot="900000">
              <a:off x="9517410" y="2688074"/>
              <a:ext cx="1101647" cy="0"/>
            </a:xfrm>
            <a:prstGeom prst="straightConnector1">
              <a:avLst/>
            </a:prstGeom>
            <a:ln w="571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Заголовок 1"/>
            <p:cNvSpPr txBox="1">
              <a:spLocks/>
            </p:cNvSpPr>
            <p:nvPr/>
          </p:nvSpPr>
          <p:spPr>
            <a:xfrm rot="900000">
              <a:off x="9476220" y="2372377"/>
              <a:ext cx="1243948" cy="375087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load 2</a:t>
              </a:r>
            </a:p>
          </p:txBody>
        </p:sp>
        <p:sp>
          <p:nvSpPr>
            <p:cNvPr id="28" name="Заголовок 1"/>
            <p:cNvSpPr txBox="1">
              <a:spLocks/>
            </p:cNvSpPr>
            <p:nvPr/>
          </p:nvSpPr>
          <p:spPr>
            <a:xfrm>
              <a:off x="10677417" y="1812639"/>
              <a:ext cx="1534185" cy="44002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Owned</a:t>
              </a:r>
            </a:p>
          </p:txBody>
        </p:sp>
        <p:sp>
          <p:nvSpPr>
            <p:cNvPr id="29" name="Заголовок 1"/>
            <p:cNvSpPr txBox="1">
              <a:spLocks/>
            </p:cNvSpPr>
            <p:nvPr/>
          </p:nvSpPr>
          <p:spPr>
            <a:xfrm>
              <a:off x="12064844" y="1805554"/>
              <a:ext cx="993024" cy="440027"/>
            </a:xfrm>
            <a:prstGeom prst="rect">
              <a:avLst/>
            </a:prstGeom>
            <a:ln>
              <a:noFill/>
            </a:ln>
          </p:spPr>
          <p:txBody>
            <a:bodyPr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cpu1</a:t>
              </a:r>
            </a:p>
          </p:txBody>
        </p:sp>
        <p:sp>
          <p:nvSpPr>
            <p:cNvPr id="30" name="Заголовок 1"/>
            <p:cNvSpPr txBox="1">
              <a:spLocks/>
            </p:cNvSpPr>
            <p:nvPr/>
          </p:nvSpPr>
          <p:spPr>
            <a:xfrm>
              <a:off x="10677418" y="2673903"/>
              <a:ext cx="1534185" cy="44002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Shared</a:t>
              </a:r>
            </a:p>
          </p:txBody>
        </p:sp>
        <p:sp>
          <p:nvSpPr>
            <p:cNvPr id="31" name="Заголовок 1"/>
            <p:cNvSpPr txBox="1">
              <a:spLocks/>
            </p:cNvSpPr>
            <p:nvPr/>
          </p:nvSpPr>
          <p:spPr>
            <a:xfrm>
              <a:off x="12110200" y="2688074"/>
              <a:ext cx="924889" cy="440027"/>
            </a:xfrm>
            <a:prstGeom prst="rect">
              <a:avLst/>
            </a:prstGeom>
            <a:ln>
              <a:noFill/>
            </a:ln>
          </p:spPr>
          <p:txBody>
            <a:bodyPr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cpu2</a:t>
              </a:r>
            </a:p>
          </p:txBody>
        </p:sp>
        <p:sp>
          <p:nvSpPr>
            <p:cNvPr id="32" name="Заголовок 1"/>
            <p:cNvSpPr txBox="1">
              <a:spLocks/>
            </p:cNvSpPr>
            <p:nvPr/>
          </p:nvSpPr>
          <p:spPr>
            <a:xfrm>
              <a:off x="7793235" y="1929733"/>
              <a:ext cx="1534185" cy="440027"/>
            </a:xfrm>
            <a:prstGeom prst="rect">
              <a:avLst/>
            </a:prstGeom>
            <a:ln>
              <a:noFill/>
            </a:ln>
          </p:spPr>
          <p:txBody>
            <a:bodyPr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cpu1</a:t>
              </a:r>
            </a:p>
          </p:txBody>
        </p:sp>
        <p:sp>
          <p:nvSpPr>
            <p:cNvPr id="33" name="Заголовок 1"/>
            <p:cNvSpPr txBox="1">
              <a:spLocks/>
            </p:cNvSpPr>
            <p:nvPr/>
          </p:nvSpPr>
          <p:spPr>
            <a:xfrm>
              <a:off x="4820313" y="2307187"/>
              <a:ext cx="1642577" cy="453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Any state</a:t>
              </a:r>
            </a:p>
          </p:txBody>
        </p:sp>
        <p:sp>
          <p:nvSpPr>
            <p:cNvPr id="46" name="Заголовок 1"/>
            <p:cNvSpPr txBox="1">
              <a:spLocks/>
            </p:cNvSpPr>
            <p:nvPr/>
          </p:nvSpPr>
          <p:spPr>
            <a:xfrm>
              <a:off x="3307607" y="587812"/>
              <a:ext cx="6228571" cy="1154723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Owned</a:t>
              </a:r>
            </a:p>
            <a:p>
              <a:r>
                <a:rPr lang="en-US" sz="2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1. </a:t>
              </a:r>
              <a:r>
                <a:rPr lang="ru-RU" sz="2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Запись в</a:t>
              </a:r>
              <a:r>
                <a:rPr lang="en-US" sz="2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i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x</a:t>
              </a:r>
              <a:r>
                <a:rPr lang="en-US" sz="2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US" sz="2000" i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.store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(y)</a:t>
              </a:r>
              <a:r>
                <a:rPr lang="ru-RU" sz="2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 первым потоком</a:t>
              </a:r>
              <a:endParaRPr lang="en-US" sz="2000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  <a:p>
              <a:r>
                <a:rPr lang="en-US" sz="2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2. </a:t>
              </a:r>
              <a:r>
                <a:rPr lang="ru-RU" sz="2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Чтение </a:t>
              </a:r>
              <a:r>
                <a:rPr lang="en-US" sz="2000" i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x</a:t>
              </a:r>
              <a:r>
                <a:rPr lang="en-US" sz="2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x.load</a:t>
              </a:r>
              <a:r>
                <a:rPr lang="ru-RU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r>
                <a:rPr lang="en-US" sz="2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ru-RU" sz="2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вторым потоком</a:t>
              </a:r>
              <a:endParaRPr lang="en-US" sz="2000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Группа 4"/>
          <p:cNvGrpSpPr/>
          <p:nvPr/>
        </p:nvGrpSpPr>
        <p:grpSpPr>
          <a:xfrm>
            <a:off x="609986" y="3344059"/>
            <a:ext cx="11495306" cy="2971323"/>
            <a:chOff x="609986" y="1107968"/>
            <a:chExt cx="11495306" cy="2971323"/>
          </a:xfrm>
        </p:grpSpPr>
        <p:sp>
          <p:nvSpPr>
            <p:cNvPr id="15" name="Заголовок 1"/>
            <p:cNvSpPr txBox="1">
              <a:spLocks/>
            </p:cNvSpPr>
            <p:nvPr/>
          </p:nvSpPr>
          <p:spPr>
            <a:xfrm>
              <a:off x="632183" y="1107968"/>
              <a:ext cx="6908795" cy="170989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Shared</a:t>
              </a:r>
            </a:p>
            <a:p>
              <a:r>
                <a:rPr lang="en-US" sz="2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1. </a:t>
              </a:r>
              <a:r>
                <a:rPr lang="ru-RU" sz="2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Запись в</a:t>
              </a:r>
              <a:r>
                <a:rPr lang="en-US" sz="2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i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x</a:t>
              </a:r>
              <a:r>
                <a:rPr lang="en-US" sz="2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US" sz="2000" i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.store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(y)</a:t>
              </a:r>
              <a:r>
                <a:rPr lang="ru-RU" sz="2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первым потоком</a:t>
              </a:r>
              <a:endParaRPr lang="en-US" sz="2000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  <a:p>
              <a:r>
                <a:rPr lang="en-US" sz="2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2. </a:t>
              </a:r>
              <a:r>
                <a:rPr lang="ru-RU" sz="2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Очистка кэша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clflush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(x)</a:t>
              </a:r>
              <a:r>
                <a:rPr lang="ru-RU" sz="2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первым потоком</a:t>
              </a:r>
            </a:p>
            <a:p>
              <a:r>
                <a:rPr lang="ru-RU" sz="2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3. Чтение </a:t>
              </a:r>
              <a:r>
                <a:rPr lang="en-US" sz="2000" i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x</a:t>
              </a:r>
              <a:r>
                <a:rPr lang="en-US" sz="2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x.load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r>
                <a:rPr lang="ru-RU" sz="2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первым потоком</a:t>
              </a:r>
              <a:endParaRPr lang="en-US" sz="2000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  <a:p>
              <a:r>
                <a:rPr lang="en-US" sz="2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4. </a:t>
              </a:r>
              <a:r>
                <a:rPr lang="ru-RU" sz="2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Чтение </a:t>
              </a:r>
              <a:r>
                <a:rPr lang="en-US" sz="2000" i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x</a:t>
              </a:r>
              <a:r>
                <a:rPr lang="en-US" sz="2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x.load</a:t>
              </a:r>
              <a:r>
                <a:rPr lang="ru-RU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r>
                <a:rPr lang="ru-RU" sz="2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вторым потоком</a:t>
              </a:r>
              <a:endParaRPr lang="en-US" sz="2000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" name="Группа 2"/>
            <p:cNvGrpSpPr/>
            <p:nvPr/>
          </p:nvGrpSpPr>
          <p:grpSpPr>
            <a:xfrm>
              <a:off x="609986" y="2627761"/>
              <a:ext cx="11495306" cy="1451530"/>
              <a:chOff x="203895" y="2239796"/>
              <a:chExt cx="12892200" cy="1627919"/>
            </a:xfrm>
          </p:grpSpPr>
          <p:cxnSp>
            <p:nvCxnSpPr>
              <p:cNvPr id="19" name="Прямая со стрелкой 18"/>
              <p:cNvCxnSpPr/>
              <p:nvPr/>
            </p:nvCxnSpPr>
            <p:spPr>
              <a:xfrm flipV="1">
                <a:off x="3185191" y="3060103"/>
                <a:ext cx="1250539" cy="2058"/>
              </a:xfrm>
              <a:prstGeom prst="straightConnector1">
                <a:avLst/>
              </a:prstGeom>
              <a:ln w="57150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Заголовок 1"/>
              <p:cNvSpPr txBox="1">
                <a:spLocks/>
              </p:cNvSpPr>
              <p:nvPr/>
            </p:nvSpPr>
            <p:spPr>
              <a:xfrm>
                <a:off x="3126591" y="2744489"/>
                <a:ext cx="1243948" cy="375087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b="1" dirty="0" err="1">
                    <a:latin typeface="Calibri" panose="020F0502020204030204" pitchFamily="34" charset="0"/>
                    <a:cs typeface="Times New Roman" panose="02020603050405020304" pitchFamily="18" charset="0"/>
                  </a:rPr>
                  <a:t>clflush</a:t>
                </a:r>
                <a:r>
                  <a:rPr lang="en-US" sz="2000" b="1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 1</a:t>
                </a:r>
              </a:p>
            </p:txBody>
          </p:sp>
          <p:cxnSp>
            <p:nvCxnSpPr>
              <p:cNvPr id="21" name="Прямая со стрелкой 20"/>
              <p:cNvCxnSpPr/>
              <p:nvPr/>
            </p:nvCxnSpPr>
            <p:spPr>
              <a:xfrm flipV="1">
                <a:off x="228788" y="3049365"/>
                <a:ext cx="1140514" cy="2844"/>
              </a:xfrm>
              <a:prstGeom prst="straightConnector1">
                <a:avLst/>
              </a:prstGeom>
              <a:ln w="57150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Заголовок 1"/>
              <p:cNvSpPr txBox="1">
                <a:spLocks/>
              </p:cNvSpPr>
              <p:nvPr/>
            </p:nvSpPr>
            <p:spPr>
              <a:xfrm>
                <a:off x="203895" y="2690977"/>
                <a:ext cx="1070170" cy="427335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b="1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store 1</a:t>
                </a:r>
              </a:p>
            </p:txBody>
          </p:sp>
          <p:sp>
            <p:nvSpPr>
              <p:cNvPr id="34" name="Заголовок 1"/>
              <p:cNvSpPr txBox="1">
                <a:spLocks/>
              </p:cNvSpPr>
              <p:nvPr/>
            </p:nvSpPr>
            <p:spPr>
              <a:xfrm>
                <a:off x="1556124" y="2821620"/>
                <a:ext cx="1534185" cy="44002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anchor="ctr">
                <a:normAutofit fontScale="97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1800" b="1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Modified</a:t>
                </a:r>
              </a:p>
            </p:txBody>
          </p:sp>
          <p:sp>
            <p:nvSpPr>
              <p:cNvPr id="35" name="Заголовок 1"/>
              <p:cNvSpPr txBox="1">
                <a:spLocks/>
              </p:cNvSpPr>
              <p:nvPr/>
            </p:nvSpPr>
            <p:spPr>
              <a:xfrm>
                <a:off x="4600395" y="2842148"/>
                <a:ext cx="1534185" cy="44002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anchor="ctr">
                <a:normAutofit fontScale="97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b="1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Invalid</a:t>
                </a:r>
              </a:p>
            </p:txBody>
          </p:sp>
          <p:cxnSp>
            <p:nvCxnSpPr>
              <p:cNvPr id="36" name="Прямая со стрелкой 35"/>
              <p:cNvCxnSpPr/>
              <p:nvPr/>
            </p:nvCxnSpPr>
            <p:spPr>
              <a:xfrm>
                <a:off x="6306107" y="3062161"/>
                <a:ext cx="1101647" cy="0"/>
              </a:xfrm>
              <a:prstGeom prst="straightConnector1">
                <a:avLst/>
              </a:prstGeom>
              <a:ln w="57150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Заголовок 1"/>
              <p:cNvSpPr txBox="1">
                <a:spLocks/>
              </p:cNvSpPr>
              <p:nvPr/>
            </p:nvSpPr>
            <p:spPr>
              <a:xfrm>
                <a:off x="6201788" y="2735408"/>
                <a:ext cx="1243948" cy="375087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b="1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load 1</a:t>
                </a:r>
              </a:p>
            </p:txBody>
          </p:sp>
          <p:sp>
            <p:nvSpPr>
              <p:cNvPr id="38" name="Заголовок 1"/>
              <p:cNvSpPr txBox="1">
                <a:spLocks/>
              </p:cNvSpPr>
              <p:nvPr/>
            </p:nvSpPr>
            <p:spPr>
              <a:xfrm>
                <a:off x="7624441" y="2842148"/>
                <a:ext cx="1534185" cy="44002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anchor="ctr">
                <a:normAutofit fontScale="97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1800" b="1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Exclusive</a:t>
                </a:r>
              </a:p>
            </p:txBody>
          </p:sp>
          <p:sp>
            <p:nvSpPr>
              <p:cNvPr id="39" name="Заголовок 1"/>
              <p:cNvSpPr txBox="1">
                <a:spLocks/>
              </p:cNvSpPr>
              <p:nvPr/>
            </p:nvSpPr>
            <p:spPr>
              <a:xfrm>
                <a:off x="7624441" y="2467466"/>
                <a:ext cx="1534185" cy="440027"/>
              </a:xfrm>
              <a:prstGeom prst="rect">
                <a:avLst/>
              </a:prstGeom>
              <a:ln>
                <a:noFill/>
              </a:ln>
            </p:spPr>
            <p:txBody>
              <a:bodyPr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b="1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cpu1</a:t>
                </a:r>
              </a:p>
            </p:txBody>
          </p:sp>
          <p:cxnSp>
            <p:nvCxnSpPr>
              <p:cNvPr id="40" name="Прямая со стрелкой 39"/>
              <p:cNvCxnSpPr/>
              <p:nvPr/>
            </p:nvCxnSpPr>
            <p:spPr>
              <a:xfrm rot="1680000">
                <a:off x="9201700" y="3310806"/>
                <a:ext cx="1101647" cy="0"/>
              </a:xfrm>
              <a:prstGeom prst="straightConnector1">
                <a:avLst/>
              </a:prstGeom>
              <a:ln w="57150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Заголовок 1"/>
              <p:cNvSpPr txBox="1">
                <a:spLocks/>
              </p:cNvSpPr>
              <p:nvPr/>
            </p:nvSpPr>
            <p:spPr>
              <a:xfrm rot="1680000">
                <a:off x="9191004" y="2943408"/>
                <a:ext cx="1243948" cy="375087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b="1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load 2</a:t>
                </a:r>
              </a:p>
            </p:txBody>
          </p:sp>
          <p:sp>
            <p:nvSpPr>
              <p:cNvPr id="42" name="Заголовок 1"/>
              <p:cNvSpPr txBox="1">
                <a:spLocks/>
              </p:cNvSpPr>
              <p:nvPr/>
            </p:nvSpPr>
            <p:spPr>
              <a:xfrm>
                <a:off x="10435818" y="2248599"/>
                <a:ext cx="1534185" cy="44002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anchor="ctr">
                <a:normAutofit fontScale="97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b="1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Shared</a:t>
                </a:r>
              </a:p>
            </p:txBody>
          </p:sp>
          <p:sp>
            <p:nvSpPr>
              <p:cNvPr id="43" name="Заголовок 1"/>
              <p:cNvSpPr txBox="1">
                <a:spLocks/>
              </p:cNvSpPr>
              <p:nvPr/>
            </p:nvSpPr>
            <p:spPr>
              <a:xfrm>
                <a:off x="11561910" y="2239796"/>
                <a:ext cx="1534185" cy="440027"/>
              </a:xfrm>
              <a:prstGeom prst="rect">
                <a:avLst/>
              </a:prstGeom>
              <a:ln>
                <a:noFill/>
              </a:ln>
            </p:spPr>
            <p:txBody>
              <a:bodyPr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b="1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cpu1</a:t>
                </a:r>
              </a:p>
            </p:txBody>
          </p:sp>
          <p:sp>
            <p:nvSpPr>
              <p:cNvPr id="44" name="Заголовок 1"/>
              <p:cNvSpPr txBox="1">
                <a:spLocks/>
              </p:cNvSpPr>
              <p:nvPr/>
            </p:nvSpPr>
            <p:spPr>
              <a:xfrm>
                <a:off x="10435820" y="3427688"/>
                <a:ext cx="1534185" cy="44002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anchor="ctr">
                <a:normAutofit fontScale="97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b="1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Shared</a:t>
                </a:r>
              </a:p>
            </p:txBody>
          </p:sp>
          <p:sp>
            <p:nvSpPr>
              <p:cNvPr id="45" name="Заголовок 1"/>
              <p:cNvSpPr txBox="1">
                <a:spLocks/>
              </p:cNvSpPr>
              <p:nvPr/>
            </p:nvSpPr>
            <p:spPr>
              <a:xfrm>
                <a:off x="11561908" y="3419515"/>
                <a:ext cx="1534185" cy="440027"/>
              </a:xfrm>
              <a:prstGeom prst="rect">
                <a:avLst/>
              </a:prstGeom>
              <a:ln>
                <a:noFill/>
              </a:ln>
            </p:spPr>
            <p:txBody>
              <a:bodyPr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b="1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cpu2</a:t>
                </a:r>
              </a:p>
            </p:txBody>
          </p:sp>
        </p:grpSp>
        <p:sp>
          <p:nvSpPr>
            <p:cNvPr id="48" name="Заголовок 1"/>
            <p:cNvSpPr txBox="1">
              <a:spLocks/>
            </p:cNvSpPr>
            <p:nvPr/>
          </p:nvSpPr>
          <p:spPr>
            <a:xfrm>
              <a:off x="1734067" y="2794336"/>
              <a:ext cx="1534185" cy="440027"/>
            </a:xfrm>
            <a:prstGeom prst="rect">
              <a:avLst/>
            </a:prstGeom>
            <a:ln>
              <a:noFill/>
            </a:ln>
          </p:spPr>
          <p:txBody>
            <a:bodyPr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cpu1</a:t>
              </a:r>
            </a:p>
          </p:txBody>
        </p:sp>
        <p:sp>
          <p:nvSpPr>
            <p:cNvPr id="49" name="Заголовок 1"/>
            <p:cNvSpPr txBox="1">
              <a:spLocks/>
            </p:cNvSpPr>
            <p:nvPr/>
          </p:nvSpPr>
          <p:spPr>
            <a:xfrm>
              <a:off x="4446999" y="2812147"/>
              <a:ext cx="1534185" cy="440027"/>
            </a:xfrm>
            <a:prstGeom prst="rect">
              <a:avLst/>
            </a:prstGeom>
            <a:ln>
              <a:noFill/>
            </a:ln>
          </p:spPr>
          <p:txBody>
            <a:bodyPr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cpu1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1578620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/>
          <p:cNvSpPr txBox="1">
            <a:spLocks/>
          </p:cNvSpPr>
          <p:nvPr/>
        </p:nvSpPr>
        <p:spPr>
          <a:xfrm>
            <a:off x="0" y="263728"/>
            <a:ext cx="12192000" cy="45924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500" b="1" dirty="0">
                <a:latin typeface="Calibri" panose="020F0502020204030204" pitchFamily="34" charset="0"/>
                <a:cs typeface="Times New Roman" panose="02020603050405020304" pitchFamily="18" charset="0"/>
              </a:rPr>
              <a:t>Настройка</a:t>
            </a:r>
            <a:r>
              <a:rPr lang="ru-RU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 состояний кэш-линий</a:t>
            </a:r>
            <a:r>
              <a:rPr lang="en-US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SetState</a:t>
            </a:r>
            <a:r>
              <a:rPr lang="en-US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(x, s)</a:t>
            </a:r>
            <a:endParaRPr lang="ru-RU" sz="24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sz="24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64</a:t>
            </a:fld>
            <a:endParaRPr lang="ru-RU" dirty="0"/>
          </a:p>
        </p:txBody>
      </p:sp>
      <p:cxnSp>
        <p:nvCxnSpPr>
          <p:cNvPr id="23" name="Прямая со стрелкой 22"/>
          <p:cNvCxnSpPr/>
          <p:nvPr/>
        </p:nvCxnSpPr>
        <p:spPr>
          <a:xfrm rot="60000" flipV="1">
            <a:off x="4111197" y="2571242"/>
            <a:ext cx="1031502" cy="15178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Заголовок 1"/>
          <p:cNvSpPr txBox="1">
            <a:spLocks/>
          </p:cNvSpPr>
          <p:nvPr/>
        </p:nvSpPr>
        <p:spPr>
          <a:xfrm>
            <a:off x="3996959" y="2257840"/>
            <a:ext cx="1128386" cy="39756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store 1</a:t>
            </a:r>
          </a:p>
        </p:txBody>
      </p:sp>
      <p:sp>
        <p:nvSpPr>
          <p:cNvPr id="25" name="Заголовок 1"/>
          <p:cNvSpPr txBox="1">
            <a:spLocks/>
          </p:cNvSpPr>
          <p:nvPr/>
        </p:nvSpPr>
        <p:spPr>
          <a:xfrm>
            <a:off x="5233131" y="2367310"/>
            <a:ext cx="1724268" cy="40936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Modified</a:t>
            </a:r>
          </a:p>
        </p:txBody>
      </p:sp>
      <p:cxnSp>
        <p:nvCxnSpPr>
          <p:cNvPr id="26" name="Прямая со стрелкой 25"/>
          <p:cNvCxnSpPr/>
          <p:nvPr/>
        </p:nvCxnSpPr>
        <p:spPr>
          <a:xfrm rot="900000">
            <a:off x="7154131" y="2741244"/>
            <a:ext cx="1161575" cy="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Заголовок 1"/>
          <p:cNvSpPr txBox="1">
            <a:spLocks/>
          </p:cNvSpPr>
          <p:nvPr/>
        </p:nvSpPr>
        <p:spPr>
          <a:xfrm rot="900000">
            <a:off x="7110700" y="2447542"/>
            <a:ext cx="1311617" cy="34895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load 2</a:t>
            </a:r>
          </a:p>
        </p:txBody>
      </p:sp>
      <p:sp>
        <p:nvSpPr>
          <p:cNvPr id="28" name="Заголовок 1"/>
          <p:cNvSpPr txBox="1">
            <a:spLocks/>
          </p:cNvSpPr>
          <p:nvPr/>
        </p:nvSpPr>
        <p:spPr>
          <a:xfrm>
            <a:off x="8377240" y="1926803"/>
            <a:ext cx="1617643" cy="40936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Owned</a:t>
            </a:r>
          </a:p>
        </p:txBody>
      </p:sp>
      <p:sp>
        <p:nvSpPr>
          <p:cNvPr id="29" name="Заголовок 1"/>
          <p:cNvSpPr txBox="1">
            <a:spLocks/>
          </p:cNvSpPr>
          <p:nvPr/>
        </p:nvSpPr>
        <p:spPr>
          <a:xfrm>
            <a:off x="9840142" y="1920212"/>
            <a:ext cx="1047043" cy="409369"/>
          </a:xfrm>
          <a:prstGeom prst="rect">
            <a:avLst/>
          </a:prstGeom>
          <a:ln>
            <a:noFill/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cpu1</a:t>
            </a:r>
          </a:p>
        </p:txBody>
      </p:sp>
      <p:sp>
        <p:nvSpPr>
          <p:cNvPr id="30" name="Заголовок 1"/>
          <p:cNvSpPr txBox="1">
            <a:spLocks/>
          </p:cNvSpPr>
          <p:nvPr/>
        </p:nvSpPr>
        <p:spPr>
          <a:xfrm>
            <a:off x="8377241" y="2728060"/>
            <a:ext cx="1617643" cy="40936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Shared</a:t>
            </a:r>
          </a:p>
        </p:txBody>
      </p:sp>
      <p:sp>
        <p:nvSpPr>
          <p:cNvPr id="31" name="Заголовок 1"/>
          <p:cNvSpPr txBox="1">
            <a:spLocks/>
          </p:cNvSpPr>
          <p:nvPr/>
        </p:nvSpPr>
        <p:spPr>
          <a:xfrm>
            <a:off x="9887965" y="2741244"/>
            <a:ext cx="975202" cy="409369"/>
          </a:xfrm>
          <a:prstGeom prst="rect">
            <a:avLst/>
          </a:prstGeom>
          <a:ln>
            <a:noFill/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cpu2</a:t>
            </a:r>
          </a:p>
        </p:txBody>
      </p:sp>
      <p:sp>
        <p:nvSpPr>
          <p:cNvPr id="32" name="Заголовок 1"/>
          <p:cNvSpPr txBox="1">
            <a:spLocks/>
          </p:cNvSpPr>
          <p:nvPr/>
        </p:nvSpPr>
        <p:spPr>
          <a:xfrm>
            <a:off x="5336163" y="2035739"/>
            <a:ext cx="1617643" cy="409369"/>
          </a:xfrm>
          <a:prstGeom prst="rect">
            <a:avLst/>
          </a:prstGeom>
          <a:ln>
            <a:noFill/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cpu1</a:t>
            </a:r>
          </a:p>
        </p:txBody>
      </p:sp>
      <p:sp>
        <p:nvSpPr>
          <p:cNvPr id="33" name="Заголовок 1"/>
          <p:cNvSpPr txBox="1">
            <a:spLocks/>
          </p:cNvSpPr>
          <p:nvPr/>
        </p:nvSpPr>
        <p:spPr>
          <a:xfrm>
            <a:off x="2201517" y="2386894"/>
            <a:ext cx="1731931" cy="4220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Any state</a:t>
            </a:r>
          </a:p>
        </p:txBody>
      </p:sp>
      <p:sp>
        <p:nvSpPr>
          <p:cNvPr id="46" name="Заголовок 1"/>
          <p:cNvSpPr txBox="1">
            <a:spLocks/>
          </p:cNvSpPr>
          <p:nvPr/>
        </p:nvSpPr>
        <p:spPr>
          <a:xfrm>
            <a:off x="606522" y="787313"/>
            <a:ext cx="6567397" cy="107427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Owned</a:t>
            </a:r>
          </a:p>
          <a:p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Запись в</a:t>
            </a: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.store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(y)</a:t>
            </a: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 первым потоком</a:t>
            </a:r>
            <a:endParaRPr 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Чтение </a:t>
            </a:r>
            <a:r>
              <a:rPr lang="en-US" sz="2000" i="1" dirty="0">
                <a:latin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x.load</a:t>
            </a:r>
            <a:r>
              <a:rPr lang="ru-RU" sz="20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вторым потоком</a:t>
            </a:r>
            <a:endParaRPr 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632183" y="3344059"/>
            <a:ext cx="6908795" cy="170989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Shared</a:t>
            </a:r>
          </a:p>
          <a:p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Запись в</a:t>
            </a: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.store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(y)</a:t>
            </a: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первым потоком</a:t>
            </a:r>
            <a:endParaRPr 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Очистка кэша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clflush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(x)</a:t>
            </a: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первым потоком</a:t>
            </a:r>
          </a:p>
          <a:p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3. Чтение </a:t>
            </a:r>
            <a:r>
              <a:rPr lang="en-US" sz="2000" i="1" dirty="0">
                <a:latin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x.load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первым потоком</a:t>
            </a:r>
            <a:endParaRPr 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Чтение </a:t>
            </a:r>
            <a:r>
              <a:rPr lang="en-US" sz="2000" i="1" dirty="0">
                <a:latin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x.load</a:t>
            </a:r>
            <a:r>
              <a:rPr lang="ru-RU" sz="20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вторым потоком</a:t>
            </a:r>
            <a:endParaRPr 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9" name="Прямая со стрелкой 18"/>
          <p:cNvCxnSpPr/>
          <p:nvPr/>
        </p:nvCxnSpPr>
        <p:spPr>
          <a:xfrm flipV="1">
            <a:off x="3268253" y="5595277"/>
            <a:ext cx="1115041" cy="1835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Заголовок 1"/>
          <p:cNvSpPr txBox="1">
            <a:spLocks/>
          </p:cNvSpPr>
          <p:nvPr/>
        </p:nvSpPr>
        <p:spPr>
          <a:xfrm>
            <a:off x="3216002" y="5313860"/>
            <a:ext cx="1109164" cy="33444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clflush</a:t>
            </a:r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 1</a:t>
            </a:r>
          </a:p>
        </p:txBody>
      </p:sp>
      <p:cxnSp>
        <p:nvCxnSpPr>
          <p:cNvPr id="21" name="Прямая со стрелкой 20"/>
          <p:cNvCxnSpPr/>
          <p:nvPr/>
        </p:nvCxnSpPr>
        <p:spPr>
          <a:xfrm flipV="1">
            <a:off x="632182" y="5585702"/>
            <a:ext cx="1016937" cy="2536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Заголовок 1"/>
          <p:cNvSpPr txBox="1">
            <a:spLocks/>
          </p:cNvSpPr>
          <p:nvPr/>
        </p:nvSpPr>
        <p:spPr>
          <a:xfrm>
            <a:off x="609986" y="5266146"/>
            <a:ext cx="954215" cy="38103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store 1</a:t>
            </a:r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1815698" y="5382634"/>
            <a:ext cx="1367953" cy="39234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latin typeface="Calibri" panose="020F0502020204030204" pitchFamily="34" charset="0"/>
                <a:cs typeface="Times New Roman" panose="02020603050405020304" pitchFamily="18" charset="0"/>
              </a:rPr>
              <a:t>Modified</a:t>
            </a:r>
          </a:p>
        </p:txBody>
      </p:sp>
      <p:sp>
        <p:nvSpPr>
          <p:cNvPr id="35" name="Заголовок 1"/>
          <p:cNvSpPr txBox="1">
            <a:spLocks/>
          </p:cNvSpPr>
          <p:nvPr/>
        </p:nvSpPr>
        <p:spPr>
          <a:xfrm>
            <a:off x="4530117" y="5400938"/>
            <a:ext cx="1367953" cy="39234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Invalid</a:t>
            </a:r>
          </a:p>
        </p:txBody>
      </p:sp>
      <p:cxnSp>
        <p:nvCxnSpPr>
          <p:cNvPr id="36" name="Прямая со стрелкой 35"/>
          <p:cNvCxnSpPr/>
          <p:nvPr/>
        </p:nvCxnSpPr>
        <p:spPr>
          <a:xfrm>
            <a:off x="6051012" y="5597112"/>
            <a:ext cx="982281" cy="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Заголовок 1"/>
          <p:cNvSpPr txBox="1">
            <a:spLocks/>
          </p:cNvSpPr>
          <p:nvPr/>
        </p:nvSpPr>
        <p:spPr>
          <a:xfrm>
            <a:off x="5957996" y="5305763"/>
            <a:ext cx="1109164" cy="33444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load 1</a:t>
            </a:r>
          </a:p>
        </p:txBody>
      </p:sp>
      <p:sp>
        <p:nvSpPr>
          <p:cNvPr id="38" name="Заголовок 1"/>
          <p:cNvSpPr txBox="1">
            <a:spLocks/>
          </p:cNvSpPr>
          <p:nvPr/>
        </p:nvSpPr>
        <p:spPr>
          <a:xfrm>
            <a:off x="7226502" y="5400938"/>
            <a:ext cx="1367953" cy="39234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latin typeface="Calibri" panose="020F0502020204030204" pitchFamily="34" charset="0"/>
                <a:cs typeface="Times New Roman" panose="02020603050405020304" pitchFamily="18" charset="0"/>
              </a:rPr>
              <a:t>Exclusive</a:t>
            </a:r>
          </a:p>
        </p:txBody>
      </p:sp>
      <p:sp>
        <p:nvSpPr>
          <p:cNvPr id="39" name="Заголовок 1"/>
          <p:cNvSpPr txBox="1">
            <a:spLocks/>
          </p:cNvSpPr>
          <p:nvPr/>
        </p:nvSpPr>
        <p:spPr>
          <a:xfrm>
            <a:off x="7226502" y="5066853"/>
            <a:ext cx="1367953" cy="392349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cpu1</a:t>
            </a:r>
          </a:p>
        </p:txBody>
      </p:sp>
      <p:cxnSp>
        <p:nvCxnSpPr>
          <p:cNvPr id="40" name="Прямая со стрелкой 39"/>
          <p:cNvCxnSpPr/>
          <p:nvPr/>
        </p:nvCxnSpPr>
        <p:spPr>
          <a:xfrm rot="1680000">
            <a:off x="8632862" y="5818815"/>
            <a:ext cx="982281" cy="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Заголовок 1"/>
          <p:cNvSpPr txBox="1">
            <a:spLocks/>
          </p:cNvSpPr>
          <p:nvPr/>
        </p:nvSpPr>
        <p:spPr>
          <a:xfrm rot="1680000">
            <a:off x="8623325" y="5491226"/>
            <a:ext cx="1109164" cy="33444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load 2</a:t>
            </a:r>
          </a:p>
        </p:txBody>
      </p:sp>
      <p:sp>
        <p:nvSpPr>
          <p:cNvPr id="42" name="Заголовок 1"/>
          <p:cNvSpPr txBox="1">
            <a:spLocks/>
          </p:cNvSpPr>
          <p:nvPr/>
        </p:nvSpPr>
        <p:spPr>
          <a:xfrm>
            <a:off x="9733261" y="4871701"/>
            <a:ext cx="1367953" cy="39234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Shared</a:t>
            </a:r>
          </a:p>
        </p:txBody>
      </p:sp>
      <p:sp>
        <p:nvSpPr>
          <p:cNvPr id="43" name="Заголовок 1"/>
          <p:cNvSpPr txBox="1">
            <a:spLocks/>
          </p:cNvSpPr>
          <p:nvPr/>
        </p:nvSpPr>
        <p:spPr>
          <a:xfrm>
            <a:off x="10737339" y="4863852"/>
            <a:ext cx="1367953" cy="392349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cpu1</a:t>
            </a:r>
          </a:p>
        </p:txBody>
      </p:sp>
      <p:sp>
        <p:nvSpPr>
          <p:cNvPr id="44" name="Заголовок 1"/>
          <p:cNvSpPr txBox="1">
            <a:spLocks/>
          </p:cNvSpPr>
          <p:nvPr/>
        </p:nvSpPr>
        <p:spPr>
          <a:xfrm>
            <a:off x="9733263" y="5923033"/>
            <a:ext cx="1367953" cy="39234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Shared</a:t>
            </a:r>
          </a:p>
        </p:txBody>
      </p:sp>
      <p:sp>
        <p:nvSpPr>
          <p:cNvPr id="45" name="Заголовок 1"/>
          <p:cNvSpPr txBox="1">
            <a:spLocks/>
          </p:cNvSpPr>
          <p:nvPr/>
        </p:nvSpPr>
        <p:spPr>
          <a:xfrm>
            <a:off x="10737337" y="5915746"/>
            <a:ext cx="1367953" cy="392349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cpu2</a:t>
            </a:r>
          </a:p>
        </p:txBody>
      </p:sp>
      <p:sp>
        <p:nvSpPr>
          <p:cNvPr id="48" name="Заголовок 1"/>
          <p:cNvSpPr txBox="1">
            <a:spLocks/>
          </p:cNvSpPr>
          <p:nvPr/>
        </p:nvSpPr>
        <p:spPr>
          <a:xfrm>
            <a:off x="1734067" y="5030427"/>
            <a:ext cx="1534185" cy="440027"/>
          </a:xfrm>
          <a:prstGeom prst="rect">
            <a:avLst/>
          </a:prstGeom>
          <a:ln>
            <a:noFill/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cpu1</a:t>
            </a:r>
          </a:p>
        </p:txBody>
      </p:sp>
      <p:sp>
        <p:nvSpPr>
          <p:cNvPr id="49" name="Заголовок 1"/>
          <p:cNvSpPr txBox="1">
            <a:spLocks/>
          </p:cNvSpPr>
          <p:nvPr/>
        </p:nvSpPr>
        <p:spPr>
          <a:xfrm>
            <a:off x="4446999" y="5048238"/>
            <a:ext cx="1534185" cy="440027"/>
          </a:xfrm>
          <a:prstGeom prst="rect">
            <a:avLst/>
          </a:prstGeom>
          <a:ln>
            <a:noFill/>
          </a:ln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cpu1</a:t>
            </a:r>
          </a:p>
        </p:txBody>
      </p:sp>
    </p:spTree>
    <p:extLst>
      <p:ext uri="{BB962C8B-B14F-4D97-AF65-F5344CB8AC3E}">
        <p14:creationId xmlns:p14="http://schemas.microsoft.com/office/powerpoint/2010/main" val="4102390350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48264" y="910237"/>
            <a:ext cx="6214912" cy="9060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Intel Xeon E5540</a:t>
            </a:r>
            <a:r>
              <a:rPr lang="ru-RU" sz="24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 архитектура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Nehalem-EP</a:t>
            </a:r>
            <a:endParaRPr lang="ru-RU" sz="24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24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045586" y="1636042"/>
            <a:ext cx="1695703" cy="10445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ru-RU" sz="2000" b="1" baseline="-25000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0</a:t>
            </a:r>
          </a:p>
          <a:p>
            <a:pPr algn="ctr"/>
            <a:r>
              <a:rPr lang="ru-RU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(локальный)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855590" y="1636042"/>
            <a:ext cx="1705227" cy="104458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000" b="1" baseline="-25000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</a:p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удаленный</a:t>
            </a:r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1045584" y="2680981"/>
            <a:ext cx="1695704" cy="6122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L1d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2865113" y="2680626"/>
            <a:ext cx="1695704" cy="6131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L1d 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1045586" y="3491996"/>
            <a:ext cx="1695704" cy="6122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L1i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045586" y="4320328"/>
            <a:ext cx="1695704" cy="6122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L2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4667985" y="1636043"/>
            <a:ext cx="1698718" cy="104458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000" b="1" baseline="-25000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</a:p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удаленный</a:t>
            </a:r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6468472" y="1636043"/>
            <a:ext cx="1684800" cy="1044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000" b="1" baseline="-25000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43" name="Прямоугольник 42"/>
          <p:cNvSpPr/>
          <p:nvPr/>
        </p:nvSpPr>
        <p:spPr>
          <a:xfrm>
            <a:off x="4667987" y="2680981"/>
            <a:ext cx="1695704" cy="6122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L1d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4" name="Прямоугольник 43"/>
          <p:cNvSpPr/>
          <p:nvPr/>
        </p:nvSpPr>
        <p:spPr>
          <a:xfrm>
            <a:off x="6468473" y="2680627"/>
            <a:ext cx="1684800" cy="6122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L1d (</a:t>
            </a:r>
            <a:r>
              <a:rPr lang="ru-RU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32</a:t>
            </a:r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Kb)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5" name="Прямоугольник 44"/>
          <p:cNvSpPr/>
          <p:nvPr/>
        </p:nvSpPr>
        <p:spPr>
          <a:xfrm>
            <a:off x="4658462" y="3491996"/>
            <a:ext cx="1695704" cy="6122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L1i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6" name="Прямоугольник 45"/>
          <p:cNvSpPr/>
          <p:nvPr/>
        </p:nvSpPr>
        <p:spPr>
          <a:xfrm>
            <a:off x="4658462" y="4320328"/>
            <a:ext cx="1695704" cy="6122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L2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Прямоугольник 47"/>
          <p:cNvSpPr/>
          <p:nvPr/>
        </p:nvSpPr>
        <p:spPr>
          <a:xfrm>
            <a:off x="697838" y="-12643"/>
            <a:ext cx="10789652" cy="1059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Удаленность данных от ядра</a:t>
            </a:r>
          </a:p>
        </p:txBody>
      </p:sp>
      <p:sp>
        <p:nvSpPr>
          <p:cNvPr id="22" name="Прямоугольник 21"/>
          <p:cNvSpPr/>
          <p:nvPr/>
        </p:nvSpPr>
        <p:spPr>
          <a:xfrm>
            <a:off x="2855588" y="3491701"/>
            <a:ext cx="1695704" cy="6122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L1i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2855588" y="4320909"/>
            <a:ext cx="1695704" cy="6122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L2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6471478" y="3491996"/>
            <a:ext cx="1695704" cy="6122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L1i (</a:t>
            </a:r>
            <a:r>
              <a:rPr lang="ru-RU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32</a:t>
            </a:r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Kb)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6481003" y="4320909"/>
            <a:ext cx="1695704" cy="6122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L2 (</a:t>
            </a:r>
            <a:r>
              <a:rPr lang="ru-RU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256</a:t>
            </a:r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Kb)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045584" y="5128479"/>
            <a:ext cx="7131123" cy="6122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общий </a:t>
            </a:r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ru-RU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(8Mb)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65</a:t>
            </a:fld>
            <a:endParaRPr lang="ru-RU" dirty="0"/>
          </a:p>
        </p:txBody>
      </p:sp>
      <p:sp>
        <p:nvSpPr>
          <p:cNvPr id="28" name="Прямоугольник 27"/>
          <p:cNvSpPr/>
          <p:nvPr/>
        </p:nvSpPr>
        <p:spPr>
          <a:xfrm>
            <a:off x="8505478" y="1630247"/>
            <a:ext cx="3686521" cy="40522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000" b="1" baseline="-25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0 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использует подготовленные данные из своей локальной </a:t>
            </a:r>
          </a:p>
          <a:p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кэш-памяти.</a:t>
            </a:r>
          </a:p>
          <a:p>
            <a:endParaRPr lang="ru-RU" baseline="-250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1045584" y="5937343"/>
            <a:ext cx="7121598" cy="61221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общая память </a:t>
            </a:r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RAM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2208334" y="2804345"/>
            <a:ext cx="388180" cy="4071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x</a:t>
            </a:r>
            <a:endParaRPr lang="ru-RU" sz="2000" b="1" i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Стрелка вниз 1"/>
          <p:cNvSpPr/>
          <p:nvPr/>
        </p:nvSpPr>
        <p:spPr>
          <a:xfrm>
            <a:off x="2291645" y="2435774"/>
            <a:ext cx="245533" cy="401457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2214292" y="6035037"/>
            <a:ext cx="388180" cy="4071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x</a:t>
            </a:r>
            <a:endParaRPr lang="ru-RU" sz="2000" b="1" i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Круговая стрелка 30"/>
          <p:cNvSpPr/>
          <p:nvPr/>
        </p:nvSpPr>
        <p:spPr>
          <a:xfrm rot="10800000">
            <a:off x="2370667" y="1144463"/>
            <a:ext cx="912652" cy="4290119"/>
          </a:xfrm>
          <a:prstGeom prst="circularArrow">
            <a:avLst>
              <a:gd name="adj1" fmla="val 12500"/>
              <a:gd name="adj2" fmla="val 2264221"/>
              <a:gd name="adj3" fmla="val 20457681"/>
              <a:gd name="adj4" fmla="val 7043630"/>
              <a:gd name="adj5" fmla="val 1250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2" name="Развернутая стрелка 31"/>
          <p:cNvSpPr/>
          <p:nvPr/>
        </p:nvSpPr>
        <p:spPr>
          <a:xfrm rot="10800000">
            <a:off x="2232308" y="2585154"/>
            <a:ext cx="3860351" cy="3097317"/>
          </a:xfrm>
          <a:prstGeom prst="uturnArrow">
            <a:avLst>
              <a:gd name="adj1" fmla="val 25000"/>
              <a:gd name="adj2" fmla="val 1599"/>
              <a:gd name="adj3" fmla="val 2125"/>
              <a:gd name="adj4" fmla="val 16400"/>
              <a:gd name="adj5" fmla="val 82940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3" name="Облачко с текстом: прямоугольное 3">
            <a:extLst>
              <a:ext uri="{FF2B5EF4-FFF2-40B4-BE49-F238E27FC236}">
                <a16:creationId xmlns:a16="http://schemas.microsoft.com/office/drawing/2014/main" xmlns="" id="{5D3B8ECD-5277-450E-B18C-DA82B7DFE6DB}"/>
              </a:ext>
            </a:extLst>
          </p:cNvPr>
          <p:cNvSpPr/>
          <p:nvPr/>
        </p:nvSpPr>
        <p:spPr>
          <a:xfrm>
            <a:off x="2750113" y="845345"/>
            <a:ext cx="1311286" cy="870246"/>
          </a:xfrm>
          <a:prstGeom prst="wedgeRectCallout">
            <a:avLst>
              <a:gd name="adj1" fmla="val -19182"/>
              <a:gd name="adj2" fmla="val 1429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/>
              <a:t>Атомарная операция</a:t>
            </a:r>
          </a:p>
          <a:p>
            <a:pPr algn="ctr"/>
            <a:r>
              <a:rPr lang="en-US" b="1" dirty="0"/>
              <a:t>a(x)</a:t>
            </a:r>
            <a:endParaRPr lang="ru-RU" b="1" dirty="0"/>
          </a:p>
        </p:txBody>
      </p:sp>
      <p:sp>
        <p:nvSpPr>
          <p:cNvPr id="34" name="Облачко с текстом: прямоугольное 3">
            <a:extLst>
              <a:ext uri="{FF2B5EF4-FFF2-40B4-BE49-F238E27FC236}">
                <a16:creationId xmlns:a16="http://schemas.microsoft.com/office/drawing/2014/main" xmlns="" id="{5D3B8ECD-5277-450E-B18C-DA82B7DFE6DB}"/>
              </a:ext>
            </a:extLst>
          </p:cNvPr>
          <p:cNvSpPr/>
          <p:nvPr/>
        </p:nvSpPr>
        <p:spPr>
          <a:xfrm>
            <a:off x="5643681" y="845345"/>
            <a:ext cx="1311286" cy="870246"/>
          </a:xfrm>
          <a:prstGeom prst="wedgeRectCallout">
            <a:avLst>
              <a:gd name="adj1" fmla="val -19182"/>
              <a:gd name="adj2" fmla="val 1429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/>
              <a:t>Атомарная операция</a:t>
            </a:r>
          </a:p>
          <a:p>
            <a:pPr algn="ctr"/>
            <a:r>
              <a:rPr lang="en-US" b="1" dirty="0"/>
              <a:t>a(x)</a:t>
            </a:r>
            <a:endParaRPr lang="ru-RU" b="1" dirty="0"/>
          </a:p>
        </p:txBody>
      </p:sp>
      <p:sp>
        <p:nvSpPr>
          <p:cNvPr id="35" name="Облачко с текстом: прямоугольное 3">
            <a:extLst>
              <a:ext uri="{FF2B5EF4-FFF2-40B4-BE49-F238E27FC236}">
                <a16:creationId xmlns:a16="http://schemas.microsoft.com/office/drawing/2014/main" xmlns="" id="{5D3B8ECD-5277-450E-B18C-DA82B7DFE6DB}"/>
              </a:ext>
            </a:extLst>
          </p:cNvPr>
          <p:cNvSpPr/>
          <p:nvPr/>
        </p:nvSpPr>
        <p:spPr>
          <a:xfrm>
            <a:off x="1209851" y="835770"/>
            <a:ext cx="1311286" cy="870246"/>
          </a:xfrm>
          <a:prstGeom prst="wedgeRectCallout">
            <a:avLst>
              <a:gd name="adj1" fmla="val -19182"/>
              <a:gd name="adj2" fmla="val 1429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/>
              <a:t>Атомарная операция</a:t>
            </a:r>
          </a:p>
          <a:p>
            <a:pPr algn="ctr"/>
            <a:r>
              <a:rPr lang="en-US" b="1" dirty="0"/>
              <a:t>a(x)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6646373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1045586" y="1636042"/>
            <a:ext cx="1695703" cy="10445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ru-RU" sz="2000" b="1" baseline="-25000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0</a:t>
            </a:r>
          </a:p>
          <a:p>
            <a:pPr algn="ctr"/>
            <a:r>
              <a:rPr lang="ru-RU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(локальный)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855590" y="1636042"/>
            <a:ext cx="1705227" cy="104458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000" b="1" baseline="-25000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</a:p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удаленный</a:t>
            </a:r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1045584" y="2680981"/>
            <a:ext cx="1695704" cy="6122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L1d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2865113" y="2680626"/>
            <a:ext cx="1695704" cy="6131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L1d 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1045586" y="3491996"/>
            <a:ext cx="1695704" cy="6122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L1i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045586" y="4320328"/>
            <a:ext cx="1695704" cy="6122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L2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4667985" y="1636043"/>
            <a:ext cx="1698718" cy="104458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000" b="1" baseline="-25000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</a:p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удаленный</a:t>
            </a:r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6468472" y="1636043"/>
            <a:ext cx="1684800" cy="1044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000" b="1" baseline="-25000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43" name="Прямоугольник 42"/>
          <p:cNvSpPr/>
          <p:nvPr/>
        </p:nvSpPr>
        <p:spPr>
          <a:xfrm>
            <a:off x="4667987" y="2680981"/>
            <a:ext cx="1695704" cy="6122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L1d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4" name="Прямоугольник 43"/>
          <p:cNvSpPr/>
          <p:nvPr/>
        </p:nvSpPr>
        <p:spPr>
          <a:xfrm>
            <a:off x="6468473" y="2680627"/>
            <a:ext cx="1684800" cy="6122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L1d (</a:t>
            </a:r>
            <a:r>
              <a:rPr lang="ru-RU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32</a:t>
            </a:r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Kb)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5" name="Прямоугольник 44"/>
          <p:cNvSpPr/>
          <p:nvPr/>
        </p:nvSpPr>
        <p:spPr>
          <a:xfrm>
            <a:off x="4658462" y="3491996"/>
            <a:ext cx="1695704" cy="6122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L1i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6" name="Прямоугольник 45"/>
          <p:cNvSpPr/>
          <p:nvPr/>
        </p:nvSpPr>
        <p:spPr>
          <a:xfrm>
            <a:off x="4658462" y="4320328"/>
            <a:ext cx="1695704" cy="6122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L2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Прямоугольник 47"/>
          <p:cNvSpPr/>
          <p:nvPr/>
        </p:nvSpPr>
        <p:spPr>
          <a:xfrm>
            <a:off x="697838" y="-12643"/>
            <a:ext cx="10789652" cy="1059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Удаленность данных от ядра</a:t>
            </a:r>
          </a:p>
        </p:txBody>
      </p:sp>
      <p:sp>
        <p:nvSpPr>
          <p:cNvPr id="22" name="Прямоугольник 21"/>
          <p:cNvSpPr/>
          <p:nvPr/>
        </p:nvSpPr>
        <p:spPr>
          <a:xfrm>
            <a:off x="2855588" y="3491701"/>
            <a:ext cx="1695704" cy="6122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L1i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2855588" y="4320909"/>
            <a:ext cx="1695704" cy="6122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L2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6471478" y="3491996"/>
            <a:ext cx="1695704" cy="6122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L1i (</a:t>
            </a:r>
            <a:r>
              <a:rPr lang="ru-RU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32</a:t>
            </a:r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Kb)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6481003" y="4320909"/>
            <a:ext cx="1695704" cy="6122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L2 (</a:t>
            </a:r>
            <a:r>
              <a:rPr lang="ru-RU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256</a:t>
            </a:r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Kb)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045584" y="5128479"/>
            <a:ext cx="7131123" cy="6122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общий </a:t>
            </a:r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ru-RU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(8Mb)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66</a:t>
            </a:fld>
            <a:endParaRPr lang="ru-RU" dirty="0"/>
          </a:p>
        </p:txBody>
      </p:sp>
      <p:sp>
        <p:nvSpPr>
          <p:cNvPr id="28" name="Прямоугольник 27"/>
          <p:cNvSpPr/>
          <p:nvPr/>
        </p:nvSpPr>
        <p:spPr>
          <a:xfrm>
            <a:off x="8505479" y="1630247"/>
            <a:ext cx="3227666" cy="40522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2000" b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000" b="1" baseline="-25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2000" b="1" baseline="-25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использует данные без подготовки.</a:t>
            </a:r>
          </a:p>
          <a:p>
            <a:endParaRPr lang="ru-RU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1045584" y="5937343"/>
            <a:ext cx="7121598" cy="61221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общая память </a:t>
            </a:r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RAM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2208331" y="2804345"/>
            <a:ext cx="388180" cy="4071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x</a:t>
            </a:r>
            <a:endParaRPr lang="ru-RU" sz="2000" b="1" i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2214289" y="6035037"/>
            <a:ext cx="388180" cy="4071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x</a:t>
            </a:r>
            <a:endParaRPr lang="ru-RU" sz="2000" b="1" i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Круговая стрелка 5"/>
          <p:cNvSpPr/>
          <p:nvPr/>
        </p:nvSpPr>
        <p:spPr>
          <a:xfrm rot="10800000">
            <a:off x="2280353" y="1144465"/>
            <a:ext cx="1002967" cy="4290119"/>
          </a:xfrm>
          <a:prstGeom prst="circularArrow">
            <a:avLst>
              <a:gd name="adj1" fmla="val 12500"/>
              <a:gd name="adj2" fmla="val 2264221"/>
              <a:gd name="adj3" fmla="val 20457681"/>
              <a:gd name="adj4" fmla="val 7043630"/>
              <a:gd name="adj5" fmla="val 1250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1" name="Облачко с текстом: прямоугольное 3">
            <a:extLst>
              <a:ext uri="{FF2B5EF4-FFF2-40B4-BE49-F238E27FC236}">
                <a16:creationId xmlns:a16="http://schemas.microsoft.com/office/drawing/2014/main" xmlns="" id="{5D3B8ECD-5277-450E-B18C-DA82B7DFE6DB}"/>
              </a:ext>
            </a:extLst>
          </p:cNvPr>
          <p:cNvSpPr/>
          <p:nvPr/>
        </p:nvSpPr>
        <p:spPr>
          <a:xfrm>
            <a:off x="2750113" y="845345"/>
            <a:ext cx="1311286" cy="870246"/>
          </a:xfrm>
          <a:prstGeom prst="wedgeRectCallout">
            <a:avLst>
              <a:gd name="adj1" fmla="val -19182"/>
              <a:gd name="adj2" fmla="val 1429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/>
              <a:t>Атомарная операция</a:t>
            </a:r>
          </a:p>
          <a:p>
            <a:pPr algn="ctr"/>
            <a:r>
              <a:rPr lang="en-US" b="1" dirty="0"/>
              <a:t>a(x)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8377104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1045586" y="1636042"/>
            <a:ext cx="1695703" cy="10445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ru-RU" sz="2000" b="1" baseline="-25000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0</a:t>
            </a:r>
          </a:p>
          <a:p>
            <a:pPr algn="ctr"/>
            <a:r>
              <a:rPr lang="ru-RU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(локальный)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855590" y="1636042"/>
            <a:ext cx="1705227" cy="104458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000" b="1" baseline="-25000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</a:p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удаленный</a:t>
            </a:r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1045584" y="2680981"/>
            <a:ext cx="1695704" cy="6122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L1d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2865113" y="2680626"/>
            <a:ext cx="1695704" cy="6131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L1d 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1045586" y="3491996"/>
            <a:ext cx="1695704" cy="6122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L1i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045586" y="4320328"/>
            <a:ext cx="1695704" cy="6122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L2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4667985" y="1636043"/>
            <a:ext cx="1698718" cy="104458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000" b="1" baseline="-25000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</a:p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удаленный</a:t>
            </a:r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6468472" y="1636043"/>
            <a:ext cx="1684800" cy="1044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000" b="1" baseline="-25000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43" name="Прямоугольник 42"/>
          <p:cNvSpPr/>
          <p:nvPr/>
        </p:nvSpPr>
        <p:spPr>
          <a:xfrm>
            <a:off x="4667987" y="2680981"/>
            <a:ext cx="1695704" cy="6122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L1d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4" name="Прямоугольник 43"/>
          <p:cNvSpPr/>
          <p:nvPr/>
        </p:nvSpPr>
        <p:spPr>
          <a:xfrm>
            <a:off x="6468473" y="2680627"/>
            <a:ext cx="1684800" cy="6122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L1d (</a:t>
            </a:r>
            <a:r>
              <a:rPr lang="ru-RU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32</a:t>
            </a:r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Kb)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5" name="Прямоугольник 44"/>
          <p:cNvSpPr/>
          <p:nvPr/>
        </p:nvSpPr>
        <p:spPr>
          <a:xfrm>
            <a:off x="4658462" y="3491996"/>
            <a:ext cx="1695704" cy="6122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L1i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6" name="Прямоугольник 45"/>
          <p:cNvSpPr/>
          <p:nvPr/>
        </p:nvSpPr>
        <p:spPr>
          <a:xfrm>
            <a:off x="4658462" y="4320328"/>
            <a:ext cx="1695704" cy="6122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L2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Прямоугольник 47"/>
          <p:cNvSpPr/>
          <p:nvPr/>
        </p:nvSpPr>
        <p:spPr>
          <a:xfrm>
            <a:off x="697838" y="-12643"/>
            <a:ext cx="10789652" cy="1059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Удаленность данных от ядра</a:t>
            </a:r>
          </a:p>
        </p:txBody>
      </p:sp>
      <p:sp>
        <p:nvSpPr>
          <p:cNvPr id="22" name="Прямоугольник 21"/>
          <p:cNvSpPr/>
          <p:nvPr/>
        </p:nvSpPr>
        <p:spPr>
          <a:xfrm>
            <a:off x="2855588" y="3491701"/>
            <a:ext cx="1695704" cy="6122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L1i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2855588" y="4320909"/>
            <a:ext cx="1695704" cy="6122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L2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6471478" y="3491996"/>
            <a:ext cx="1695704" cy="6122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L1i (</a:t>
            </a:r>
            <a:r>
              <a:rPr lang="ru-RU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32</a:t>
            </a:r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Kb)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6481003" y="4320909"/>
            <a:ext cx="1695704" cy="6122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L2 (</a:t>
            </a:r>
            <a:r>
              <a:rPr lang="ru-RU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256</a:t>
            </a:r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Kb)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045584" y="5128479"/>
            <a:ext cx="7131123" cy="6122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общий </a:t>
            </a:r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ru-RU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(8Mb)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67</a:t>
            </a:fld>
            <a:endParaRPr lang="ru-RU" dirty="0"/>
          </a:p>
        </p:txBody>
      </p:sp>
      <p:sp>
        <p:nvSpPr>
          <p:cNvPr id="29" name="Прямоугольник 28"/>
          <p:cNvSpPr/>
          <p:nvPr/>
        </p:nvSpPr>
        <p:spPr>
          <a:xfrm>
            <a:off x="1045584" y="5937343"/>
            <a:ext cx="7121598" cy="61221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общая память </a:t>
            </a:r>
            <a:r>
              <a:rPr lang="en-US" sz="20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RAM</a:t>
            </a:r>
            <a:endParaRPr lang="ru-RU" sz="2000" b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8505479" y="1630247"/>
            <a:ext cx="3227666" cy="40522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2000" b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000" b="1" baseline="-25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2000" b="1" baseline="-25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использует данные без подготовки.</a:t>
            </a:r>
          </a:p>
          <a:p>
            <a:endParaRPr lang="ru-RU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2208331" y="2804345"/>
            <a:ext cx="388180" cy="4071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x</a:t>
            </a:r>
            <a:endParaRPr lang="ru-RU" sz="2000" b="1" i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2214289" y="6035037"/>
            <a:ext cx="388180" cy="4071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x</a:t>
            </a:r>
            <a:endParaRPr lang="ru-RU" sz="2000" b="1" i="1" dirty="0">
              <a:ln w="0"/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Развернутая стрелка 11"/>
          <p:cNvSpPr/>
          <p:nvPr/>
        </p:nvSpPr>
        <p:spPr>
          <a:xfrm rot="10800000">
            <a:off x="2348087" y="2585155"/>
            <a:ext cx="3744573" cy="3097317"/>
          </a:xfrm>
          <a:prstGeom prst="uturnArrow">
            <a:avLst>
              <a:gd name="adj1" fmla="val 25000"/>
              <a:gd name="adj2" fmla="val 2572"/>
              <a:gd name="adj3" fmla="val 2125"/>
              <a:gd name="adj4" fmla="val 16400"/>
              <a:gd name="adj5" fmla="val 82940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1" name="Облачко с текстом: прямоугольное 3">
            <a:extLst>
              <a:ext uri="{FF2B5EF4-FFF2-40B4-BE49-F238E27FC236}">
                <a16:creationId xmlns:a16="http://schemas.microsoft.com/office/drawing/2014/main" xmlns="" id="{5D3B8ECD-5277-450E-B18C-DA82B7DFE6DB}"/>
              </a:ext>
            </a:extLst>
          </p:cNvPr>
          <p:cNvSpPr/>
          <p:nvPr/>
        </p:nvSpPr>
        <p:spPr>
          <a:xfrm>
            <a:off x="5643681" y="875170"/>
            <a:ext cx="1311286" cy="870246"/>
          </a:xfrm>
          <a:prstGeom prst="wedgeRectCallout">
            <a:avLst>
              <a:gd name="adj1" fmla="val -19182"/>
              <a:gd name="adj2" fmla="val 1429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/>
              <a:t>Атомарная операция</a:t>
            </a:r>
          </a:p>
          <a:p>
            <a:pPr algn="ctr"/>
            <a:r>
              <a:rPr lang="en-US" b="1" dirty="0"/>
              <a:t>a(x)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43479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33 0.33935 L 0.28515 0.3511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84" y="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/>
          <p:cNvSpPr txBox="1">
            <a:spLocks/>
          </p:cNvSpPr>
          <p:nvPr/>
        </p:nvSpPr>
        <p:spPr>
          <a:xfrm>
            <a:off x="-327785" y="288726"/>
            <a:ext cx="12192000" cy="4498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Вычислительные системы с общей памятью</a:t>
            </a:r>
            <a:endParaRPr lang="en-US" sz="24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CB0C40-5EA9-4360-8620-CC357F913961}" type="slidenum">
              <a:rPr lang="ru-RU" sz="1800" smtClean="0">
                <a:solidFill>
                  <a:schemeClr val="tx1"/>
                </a:solidFill>
              </a:rPr>
              <a:pPr>
                <a:defRPr/>
              </a:pPr>
              <a:t>68</a:t>
            </a:fld>
            <a:endParaRPr lang="ru-RU" sz="1800" dirty="0">
              <a:solidFill>
                <a:schemeClr val="tx1"/>
              </a:solidFill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xmlns="" id="{E832816B-006F-4DA9-843C-1664EC2A3575}"/>
              </a:ext>
            </a:extLst>
          </p:cNvPr>
          <p:cNvSpPr/>
          <p:nvPr/>
        </p:nvSpPr>
        <p:spPr>
          <a:xfrm>
            <a:off x="5846808" y="2760569"/>
            <a:ext cx="538990" cy="1747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xmlns="" id="{CB330FB1-C9D8-424E-93EE-5EAA739741B4}"/>
              </a:ext>
            </a:extLst>
          </p:cNvPr>
          <p:cNvSpPr/>
          <p:nvPr/>
        </p:nvSpPr>
        <p:spPr>
          <a:xfrm>
            <a:off x="1575392" y="2223749"/>
            <a:ext cx="1139427" cy="1747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xmlns="" id="{FBA0C978-E36B-4C83-A479-4DE76F660B58}"/>
              </a:ext>
            </a:extLst>
          </p:cNvPr>
          <p:cNvSpPr/>
          <p:nvPr/>
        </p:nvSpPr>
        <p:spPr>
          <a:xfrm>
            <a:off x="1575392" y="3308338"/>
            <a:ext cx="1139427" cy="1747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6F5735D6-A08C-4210-A0BF-5AB71923366E}"/>
              </a:ext>
            </a:extLst>
          </p:cNvPr>
          <p:cNvSpPr/>
          <p:nvPr/>
        </p:nvSpPr>
        <p:spPr>
          <a:xfrm>
            <a:off x="3228256" y="1537334"/>
            <a:ext cx="2618551" cy="261855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xmlns="" id="{64F5ADB4-BCB1-4439-84CC-D7B67885BEB5}"/>
              </a:ext>
            </a:extLst>
          </p:cNvPr>
          <p:cNvSpPr/>
          <p:nvPr/>
        </p:nvSpPr>
        <p:spPr>
          <a:xfrm>
            <a:off x="4872767" y="2322627"/>
            <a:ext cx="405443" cy="405443"/>
          </a:xfrm>
          <a:prstGeom prst="rect">
            <a:avLst/>
          </a:prstGeom>
          <a:solidFill>
            <a:schemeClr val="accent2">
              <a:lumMod val="75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cs typeface="Times New Roman" panose="02020603050405020304" pitchFamily="18" charset="0"/>
              </a:rPr>
              <a:t>C3</a:t>
            </a:r>
            <a:endParaRPr lang="ru-RU" sz="14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xmlns="" id="{107E0EF9-A09C-409F-89B4-DAC100A6A2AC}"/>
              </a:ext>
            </a:extLst>
          </p:cNvPr>
          <p:cNvSpPr/>
          <p:nvPr/>
        </p:nvSpPr>
        <p:spPr>
          <a:xfrm>
            <a:off x="4379175" y="2322627"/>
            <a:ext cx="405443" cy="405443"/>
          </a:xfrm>
          <a:prstGeom prst="rect">
            <a:avLst/>
          </a:prstGeom>
          <a:solidFill>
            <a:schemeClr val="accent2">
              <a:lumMod val="75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cs typeface="Times New Roman" panose="02020603050405020304" pitchFamily="18" charset="0"/>
              </a:rPr>
              <a:t>C2</a:t>
            </a:r>
            <a:endParaRPr lang="ru-RU" sz="14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xmlns="" id="{D4B4E7F1-75CD-4FAD-87A3-067AF30E0424}"/>
              </a:ext>
            </a:extLst>
          </p:cNvPr>
          <p:cNvSpPr/>
          <p:nvPr/>
        </p:nvSpPr>
        <p:spPr>
          <a:xfrm>
            <a:off x="3885583" y="2322627"/>
            <a:ext cx="405443" cy="405443"/>
          </a:xfrm>
          <a:prstGeom prst="rect">
            <a:avLst/>
          </a:prstGeom>
          <a:solidFill>
            <a:schemeClr val="accent2">
              <a:lumMod val="75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cs typeface="Times New Roman" panose="02020603050405020304" pitchFamily="18" charset="0"/>
              </a:rPr>
              <a:t>C1</a:t>
            </a:r>
            <a:endParaRPr lang="ru-RU" sz="14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xmlns="" id="{DA92CB13-96D5-4A27-A7B6-01F596DDAA92}"/>
              </a:ext>
            </a:extLst>
          </p:cNvPr>
          <p:cNvSpPr/>
          <p:nvPr/>
        </p:nvSpPr>
        <p:spPr>
          <a:xfrm>
            <a:off x="5366359" y="2322626"/>
            <a:ext cx="405443" cy="405443"/>
          </a:xfrm>
          <a:prstGeom prst="rect">
            <a:avLst/>
          </a:prstGeom>
          <a:solidFill>
            <a:schemeClr val="accent2">
              <a:lumMod val="75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cs typeface="Times New Roman" panose="02020603050405020304" pitchFamily="18" charset="0"/>
              </a:rPr>
              <a:t>C4</a:t>
            </a:r>
            <a:endParaRPr lang="ru-RU" sz="14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xmlns="" id="{210C4338-E5C5-45D8-83D7-D5EC235E5B92}"/>
              </a:ext>
            </a:extLst>
          </p:cNvPr>
          <p:cNvSpPr/>
          <p:nvPr/>
        </p:nvSpPr>
        <p:spPr>
          <a:xfrm>
            <a:off x="4872767" y="2104659"/>
            <a:ext cx="405443" cy="2195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L1</a:t>
            </a:r>
            <a:endParaRPr lang="ru-RU" sz="1200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xmlns="" id="{C80A8FF5-562D-4BBF-B0D0-E1085CAC786D}"/>
              </a:ext>
            </a:extLst>
          </p:cNvPr>
          <p:cNvSpPr/>
          <p:nvPr/>
        </p:nvSpPr>
        <p:spPr>
          <a:xfrm>
            <a:off x="4379175" y="2104659"/>
            <a:ext cx="405443" cy="2195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L1</a:t>
            </a:r>
            <a:endParaRPr lang="ru-RU" sz="1200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xmlns="" id="{0D5E2C20-99C9-4882-A164-5FEED80A5DC6}"/>
              </a:ext>
            </a:extLst>
          </p:cNvPr>
          <p:cNvSpPr/>
          <p:nvPr/>
        </p:nvSpPr>
        <p:spPr>
          <a:xfrm>
            <a:off x="3885583" y="2104659"/>
            <a:ext cx="405443" cy="2195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L1</a:t>
            </a:r>
            <a:endParaRPr lang="ru-RU" sz="1200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xmlns="" id="{EFCF9BED-33C0-4C56-8DAD-C573C33405AE}"/>
              </a:ext>
            </a:extLst>
          </p:cNvPr>
          <p:cNvSpPr/>
          <p:nvPr/>
        </p:nvSpPr>
        <p:spPr>
          <a:xfrm>
            <a:off x="5366359" y="2104658"/>
            <a:ext cx="405443" cy="2195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L1</a:t>
            </a:r>
            <a:endParaRPr lang="ru-RU" sz="1200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xmlns="" id="{216D2E49-F3E1-471A-A4CE-E6430607CC85}"/>
              </a:ext>
            </a:extLst>
          </p:cNvPr>
          <p:cNvSpPr/>
          <p:nvPr/>
        </p:nvSpPr>
        <p:spPr>
          <a:xfrm>
            <a:off x="4872767" y="1883679"/>
            <a:ext cx="405443" cy="2195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L2</a:t>
            </a:r>
            <a:endParaRPr lang="ru-RU" sz="1200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xmlns="" id="{75072CCE-77E9-4D80-8F08-7456FC88368D}"/>
              </a:ext>
            </a:extLst>
          </p:cNvPr>
          <p:cNvSpPr/>
          <p:nvPr/>
        </p:nvSpPr>
        <p:spPr>
          <a:xfrm>
            <a:off x="4379175" y="1883679"/>
            <a:ext cx="405443" cy="2195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L2</a:t>
            </a:r>
            <a:endParaRPr lang="ru-RU" sz="1600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xmlns="" id="{83E29410-8066-4BA8-A911-79014CE37A93}"/>
              </a:ext>
            </a:extLst>
          </p:cNvPr>
          <p:cNvSpPr/>
          <p:nvPr/>
        </p:nvSpPr>
        <p:spPr>
          <a:xfrm>
            <a:off x="3885583" y="1883679"/>
            <a:ext cx="405443" cy="2195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L2</a:t>
            </a:r>
            <a:endParaRPr lang="ru-RU" sz="1200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xmlns="" id="{C2FF2677-6B00-4BD5-8529-3DBC5FCD18E0}"/>
              </a:ext>
            </a:extLst>
          </p:cNvPr>
          <p:cNvSpPr/>
          <p:nvPr/>
        </p:nvSpPr>
        <p:spPr>
          <a:xfrm>
            <a:off x="5366359" y="1883678"/>
            <a:ext cx="405443" cy="2195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L2</a:t>
            </a:r>
            <a:endParaRPr lang="ru-RU" sz="1200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xmlns="" id="{DBF477E1-D63B-47B2-A250-661913EE3755}"/>
              </a:ext>
            </a:extLst>
          </p:cNvPr>
          <p:cNvSpPr/>
          <p:nvPr/>
        </p:nvSpPr>
        <p:spPr>
          <a:xfrm>
            <a:off x="3885583" y="1593245"/>
            <a:ext cx="1886219" cy="2195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L3</a:t>
            </a:r>
            <a:endParaRPr lang="ru-RU" sz="1200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xmlns="" id="{A28C4400-0A2A-431D-85D9-0BC1766719CB}"/>
              </a:ext>
            </a:extLst>
          </p:cNvPr>
          <p:cNvSpPr/>
          <p:nvPr/>
        </p:nvSpPr>
        <p:spPr>
          <a:xfrm>
            <a:off x="4872767" y="3664704"/>
            <a:ext cx="405443" cy="405443"/>
          </a:xfrm>
          <a:prstGeom prst="rect">
            <a:avLst/>
          </a:prstGeom>
          <a:solidFill>
            <a:schemeClr val="accent2">
              <a:lumMod val="75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cs typeface="Times New Roman" panose="02020603050405020304" pitchFamily="18" charset="0"/>
              </a:rPr>
              <a:t>C7</a:t>
            </a:r>
            <a:endParaRPr lang="ru-RU" sz="14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xmlns="" id="{D13572E5-1C83-4F65-875A-EEDF66401F16}"/>
              </a:ext>
            </a:extLst>
          </p:cNvPr>
          <p:cNvSpPr/>
          <p:nvPr/>
        </p:nvSpPr>
        <p:spPr>
          <a:xfrm>
            <a:off x="4379175" y="3664704"/>
            <a:ext cx="405443" cy="405443"/>
          </a:xfrm>
          <a:prstGeom prst="rect">
            <a:avLst/>
          </a:prstGeom>
          <a:solidFill>
            <a:schemeClr val="accent2">
              <a:lumMod val="75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cs typeface="Times New Roman" panose="02020603050405020304" pitchFamily="18" charset="0"/>
              </a:rPr>
              <a:t>C6</a:t>
            </a:r>
            <a:endParaRPr lang="ru-RU" sz="14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xmlns="" id="{4D58D574-A57B-460B-A6BB-783E5EE06598}"/>
              </a:ext>
            </a:extLst>
          </p:cNvPr>
          <p:cNvSpPr/>
          <p:nvPr/>
        </p:nvSpPr>
        <p:spPr>
          <a:xfrm>
            <a:off x="3885583" y="3664704"/>
            <a:ext cx="405443" cy="405443"/>
          </a:xfrm>
          <a:prstGeom prst="rect">
            <a:avLst/>
          </a:prstGeom>
          <a:solidFill>
            <a:schemeClr val="accent2">
              <a:lumMod val="75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cs typeface="Times New Roman" panose="02020603050405020304" pitchFamily="18" charset="0"/>
              </a:rPr>
              <a:t>C5</a:t>
            </a:r>
            <a:endParaRPr lang="ru-RU" sz="14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xmlns="" id="{36330EB0-1C43-4FB3-AA21-F3F867DB5451}"/>
              </a:ext>
            </a:extLst>
          </p:cNvPr>
          <p:cNvSpPr/>
          <p:nvPr/>
        </p:nvSpPr>
        <p:spPr>
          <a:xfrm>
            <a:off x="5366359" y="3664703"/>
            <a:ext cx="405443" cy="405443"/>
          </a:xfrm>
          <a:prstGeom prst="rect">
            <a:avLst/>
          </a:prstGeom>
          <a:solidFill>
            <a:schemeClr val="accent2">
              <a:lumMod val="75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cs typeface="Times New Roman" panose="02020603050405020304" pitchFamily="18" charset="0"/>
              </a:rPr>
              <a:t>C8</a:t>
            </a:r>
            <a:endParaRPr lang="ru-RU" sz="14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xmlns="" id="{143D094A-4998-4570-8722-1F1F188BD5CD}"/>
              </a:ext>
            </a:extLst>
          </p:cNvPr>
          <p:cNvSpPr/>
          <p:nvPr/>
        </p:nvSpPr>
        <p:spPr>
          <a:xfrm>
            <a:off x="4872767" y="3446736"/>
            <a:ext cx="405443" cy="2195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L1</a:t>
            </a:r>
            <a:endParaRPr lang="ru-RU" sz="1200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xmlns="" id="{9FA199AE-BB62-4ADE-9C17-A06C1840E978}"/>
              </a:ext>
            </a:extLst>
          </p:cNvPr>
          <p:cNvSpPr/>
          <p:nvPr/>
        </p:nvSpPr>
        <p:spPr>
          <a:xfrm>
            <a:off x="4379175" y="3446736"/>
            <a:ext cx="405443" cy="2195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L1</a:t>
            </a:r>
            <a:endParaRPr lang="ru-RU" sz="1200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xmlns="" id="{1BF8F255-BCFE-4A1A-BF16-386BBCEDBE26}"/>
              </a:ext>
            </a:extLst>
          </p:cNvPr>
          <p:cNvSpPr/>
          <p:nvPr/>
        </p:nvSpPr>
        <p:spPr>
          <a:xfrm>
            <a:off x="3885583" y="3446736"/>
            <a:ext cx="405443" cy="2195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L1</a:t>
            </a:r>
            <a:endParaRPr lang="ru-RU" sz="1200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xmlns="" id="{3036C844-1CB5-4010-A841-9001DA4229CC}"/>
              </a:ext>
            </a:extLst>
          </p:cNvPr>
          <p:cNvSpPr/>
          <p:nvPr/>
        </p:nvSpPr>
        <p:spPr>
          <a:xfrm>
            <a:off x="5366359" y="3446735"/>
            <a:ext cx="405443" cy="2195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L1</a:t>
            </a:r>
            <a:endParaRPr lang="ru-RU" sz="1200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xmlns="" id="{5B0CA4DF-B37C-4647-8DF4-A4CCE7A233DD}"/>
              </a:ext>
            </a:extLst>
          </p:cNvPr>
          <p:cNvSpPr/>
          <p:nvPr/>
        </p:nvSpPr>
        <p:spPr>
          <a:xfrm>
            <a:off x="4872767" y="3225756"/>
            <a:ext cx="405443" cy="2195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L2</a:t>
            </a:r>
            <a:endParaRPr lang="ru-RU" sz="1200"/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xmlns="" id="{1B80EACB-0C77-436A-891B-A882E665C66D}"/>
              </a:ext>
            </a:extLst>
          </p:cNvPr>
          <p:cNvSpPr/>
          <p:nvPr/>
        </p:nvSpPr>
        <p:spPr>
          <a:xfrm>
            <a:off x="4379175" y="3225756"/>
            <a:ext cx="405443" cy="2195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L2</a:t>
            </a:r>
            <a:endParaRPr lang="ru-RU" sz="1600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xmlns="" id="{F021BB8C-A145-4C21-8484-D9F33F0ADAD6}"/>
              </a:ext>
            </a:extLst>
          </p:cNvPr>
          <p:cNvSpPr/>
          <p:nvPr/>
        </p:nvSpPr>
        <p:spPr>
          <a:xfrm>
            <a:off x="3885583" y="3225756"/>
            <a:ext cx="405443" cy="2195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L2</a:t>
            </a:r>
            <a:endParaRPr lang="ru-RU" sz="1200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xmlns="" id="{B0106FA4-231C-49C9-83F8-56727D1CEA45}"/>
              </a:ext>
            </a:extLst>
          </p:cNvPr>
          <p:cNvSpPr/>
          <p:nvPr/>
        </p:nvSpPr>
        <p:spPr>
          <a:xfrm>
            <a:off x="5366359" y="3225755"/>
            <a:ext cx="405443" cy="2195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L2</a:t>
            </a:r>
            <a:endParaRPr lang="ru-RU" sz="1200"/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xmlns="" id="{20BD8577-A9B6-442E-82B2-68A397E47ABC}"/>
              </a:ext>
            </a:extLst>
          </p:cNvPr>
          <p:cNvSpPr/>
          <p:nvPr/>
        </p:nvSpPr>
        <p:spPr>
          <a:xfrm>
            <a:off x="3885583" y="2935322"/>
            <a:ext cx="1886219" cy="2195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L3</a:t>
            </a:r>
            <a:endParaRPr lang="ru-RU" sz="1200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7C25D125-2020-40F4-ABA8-691D864466E7}"/>
              </a:ext>
            </a:extLst>
          </p:cNvPr>
          <p:cNvSpPr txBox="1"/>
          <p:nvPr/>
        </p:nvSpPr>
        <p:spPr>
          <a:xfrm>
            <a:off x="3242571" y="3682109"/>
            <a:ext cx="628698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ru-RU" sz="1300" b="1" dirty="0">
                <a:cs typeface="Times New Roman" panose="02020603050405020304" pitchFamily="18" charset="0"/>
              </a:rPr>
              <a:t>Проц.</a:t>
            </a:r>
            <a:br>
              <a:rPr lang="ru-RU" sz="1300" b="1" dirty="0">
                <a:cs typeface="Times New Roman" panose="02020603050405020304" pitchFamily="18" charset="0"/>
              </a:rPr>
            </a:br>
            <a:r>
              <a:rPr lang="ru-RU" sz="1300" b="1" dirty="0">
                <a:cs typeface="Times New Roman" panose="02020603050405020304" pitchFamily="18" charset="0"/>
              </a:rPr>
              <a:t>ядра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E1C3D52F-3E9E-49F1-B87A-DC28103BC33F}"/>
              </a:ext>
            </a:extLst>
          </p:cNvPr>
          <p:cNvSpPr txBox="1"/>
          <p:nvPr/>
        </p:nvSpPr>
        <p:spPr>
          <a:xfrm>
            <a:off x="3204100" y="3110681"/>
            <a:ext cx="705642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ru-RU" sz="1300" b="1" dirty="0">
                <a:cs typeface="Times New Roman" panose="02020603050405020304" pitchFamily="18" charset="0"/>
              </a:rPr>
              <a:t>Кэш-</a:t>
            </a:r>
            <a:br>
              <a:rPr lang="ru-RU" sz="1300" b="1" dirty="0">
                <a:cs typeface="Times New Roman" panose="02020603050405020304" pitchFamily="18" charset="0"/>
              </a:rPr>
            </a:br>
            <a:r>
              <a:rPr lang="ru-RU" sz="1300" b="1" dirty="0">
                <a:cs typeface="Times New Roman" panose="02020603050405020304" pitchFamily="18" charset="0"/>
              </a:rPr>
              <a:t>память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65776046-F63D-4E0D-9E30-FB343929A6FA}"/>
              </a:ext>
            </a:extLst>
          </p:cNvPr>
          <p:cNvSpPr txBox="1"/>
          <p:nvPr/>
        </p:nvSpPr>
        <p:spPr>
          <a:xfrm>
            <a:off x="3242571" y="2325838"/>
            <a:ext cx="628698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ru-RU" sz="1300" b="1" dirty="0">
                <a:cs typeface="Times New Roman" panose="02020603050405020304" pitchFamily="18" charset="0"/>
              </a:rPr>
              <a:t>Проц.</a:t>
            </a:r>
            <a:br>
              <a:rPr lang="ru-RU" sz="1300" b="1" dirty="0">
                <a:cs typeface="Times New Roman" panose="02020603050405020304" pitchFamily="18" charset="0"/>
              </a:rPr>
            </a:br>
            <a:r>
              <a:rPr lang="ru-RU" sz="1300" b="1" dirty="0">
                <a:cs typeface="Times New Roman" panose="02020603050405020304" pitchFamily="18" charset="0"/>
              </a:rPr>
              <a:t>ядра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4C8DBE4-4F86-4C77-9E87-38E75B932C60}"/>
              </a:ext>
            </a:extLst>
          </p:cNvPr>
          <p:cNvSpPr txBox="1"/>
          <p:nvPr/>
        </p:nvSpPr>
        <p:spPr>
          <a:xfrm>
            <a:off x="3204100" y="1754410"/>
            <a:ext cx="705642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ru-RU" sz="1300" b="1" dirty="0">
                <a:cs typeface="Times New Roman" panose="02020603050405020304" pitchFamily="18" charset="0"/>
              </a:rPr>
              <a:t>Кэш-</a:t>
            </a:r>
            <a:br>
              <a:rPr lang="ru-RU" sz="1300" b="1" dirty="0">
                <a:cs typeface="Times New Roman" panose="02020603050405020304" pitchFamily="18" charset="0"/>
              </a:rPr>
            </a:br>
            <a:r>
              <a:rPr lang="ru-RU" sz="1300" b="1" dirty="0">
                <a:cs typeface="Times New Roman" panose="02020603050405020304" pitchFamily="18" charset="0"/>
              </a:rPr>
              <a:t>память</a:t>
            </a:r>
          </a:p>
        </p:txBody>
      </p:sp>
      <p:sp>
        <p:nvSpPr>
          <p:cNvPr id="71" name="Прямоугольник 70">
            <a:extLst>
              <a:ext uri="{FF2B5EF4-FFF2-40B4-BE49-F238E27FC236}">
                <a16:creationId xmlns:a16="http://schemas.microsoft.com/office/drawing/2014/main" xmlns="" id="{2520C1E3-AD8C-4CAA-A329-0FF847147B70}"/>
              </a:ext>
            </a:extLst>
          </p:cNvPr>
          <p:cNvSpPr/>
          <p:nvPr/>
        </p:nvSpPr>
        <p:spPr>
          <a:xfrm rot="16200000">
            <a:off x="1602838" y="2645656"/>
            <a:ext cx="2621661" cy="39879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tx1"/>
                </a:solidFill>
                <a:cs typeface="Times New Roman" panose="02020603050405020304" pitchFamily="18" charset="0"/>
              </a:rPr>
              <a:t>Контроллер памяти</a:t>
            </a:r>
          </a:p>
        </p:txBody>
      </p:sp>
      <p:sp>
        <p:nvSpPr>
          <p:cNvPr id="72" name="Прямоугольник 71">
            <a:extLst>
              <a:ext uri="{FF2B5EF4-FFF2-40B4-BE49-F238E27FC236}">
                <a16:creationId xmlns:a16="http://schemas.microsoft.com/office/drawing/2014/main" xmlns="" id="{9CE09480-A56F-473D-BBD8-D03C41C92A75}"/>
              </a:ext>
            </a:extLst>
          </p:cNvPr>
          <p:cNvSpPr/>
          <p:nvPr/>
        </p:nvSpPr>
        <p:spPr>
          <a:xfrm flipH="1">
            <a:off x="6381428" y="1537334"/>
            <a:ext cx="2618551" cy="2618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3" name="Прямоугольник 72">
            <a:extLst>
              <a:ext uri="{FF2B5EF4-FFF2-40B4-BE49-F238E27FC236}">
                <a16:creationId xmlns:a16="http://schemas.microsoft.com/office/drawing/2014/main" xmlns="" id="{AB213242-81C2-4933-80BF-B279D4F27062}"/>
              </a:ext>
            </a:extLst>
          </p:cNvPr>
          <p:cNvSpPr/>
          <p:nvPr/>
        </p:nvSpPr>
        <p:spPr>
          <a:xfrm flipH="1">
            <a:off x="6950025" y="2322627"/>
            <a:ext cx="405443" cy="405443"/>
          </a:xfrm>
          <a:prstGeom prst="rect">
            <a:avLst/>
          </a:prstGeom>
          <a:solidFill>
            <a:schemeClr val="accent2">
              <a:lumMod val="75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cs typeface="Times New Roman" panose="02020603050405020304" pitchFamily="18" charset="0"/>
              </a:rPr>
              <a:t>C</a:t>
            </a:r>
            <a:r>
              <a:rPr lang="ru-RU" sz="1400" b="1" dirty="0">
                <a:solidFill>
                  <a:schemeClr val="bg1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74" name="Прямоугольник 73">
            <a:extLst>
              <a:ext uri="{FF2B5EF4-FFF2-40B4-BE49-F238E27FC236}">
                <a16:creationId xmlns:a16="http://schemas.microsoft.com/office/drawing/2014/main" xmlns="" id="{58092FA0-A176-42AD-AA73-2CE48E14F1ED}"/>
              </a:ext>
            </a:extLst>
          </p:cNvPr>
          <p:cNvSpPr/>
          <p:nvPr/>
        </p:nvSpPr>
        <p:spPr>
          <a:xfrm flipH="1">
            <a:off x="7443617" y="2322627"/>
            <a:ext cx="405443" cy="405443"/>
          </a:xfrm>
          <a:prstGeom prst="rect">
            <a:avLst/>
          </a:prstGeom>
          <a:solidFill>
            <a:schemeClr val="accent2">
              <a:lumMod val="75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cs typeface="Times New Roman" panose="02020603050405020304" pitchFamily="18" charset="0"/>
              </a:rPr>
              <a:t>C</a:t>
            </a:r>
            <a:r>
              <a:rPr lang="ru-RU" sz="1400" b="1" dirty="0">
                <a:solidFill>
                  <a:schemeClr val="bg1"/>
                </a:solidFill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75" name="Прямоугольник 74">
            <a:extLst>
              <a:ext uri="{FF2B5EF4-FFF2-40B4-BE49-F238E27FC236}">
                <a16:creationId xmlns:a16="http://schemas.microsoft.com/office/drawing/2014/main" xmlns="" id="{AD8DDF90-53DA-44B1-85D5-7EF561222F01}"/>
              </a:ext>
            </a:extLst>
          </p:cNvPr>
          <p:cNvSpPr/>
          <p:nvPr/>
        </p:nvSpPr>
        <p:spPr>
          <a:xfrm flipH="1">
            <a:off x="7937209" y="2322627"/>
            <a:ext cx="405443" cy="405443"/>
          </a:xfrm>
          <a:prstGeom prst="rect">
            <a:avLst/>
          </a:prstGeom>
          <a:solidFill>
            <a:schemeClr val="accent2">
              <a:lumMod val="75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cs typeface="Times New Roman" panose="02020603050405020304" pitchFamily="18" charset="0"/>
              </a:rPr>
              <a:t>C</a:t>
            </a:r>
            <a:r>
              <a:rPr lang="ru-RU" sz="1400" b="1" dirty="0">
                <a:solidFill>
                  <a:schemeClr val="bg1"/>
                </a:solidFill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76" name="Прямоугольник 75">
            <a:extLst>
              <a:ext uri="{FF2B5EF4-FFF2-40B4-BE49-F238E27FC236}">
                <a16:creationId xmlns:a16="http://schemas.microsoft.com/office/drawing/2014/main" xmlns="" id="{9C98B03F-2CFB-401F-8822-6146BAF4313D}"/>
              </a:ext>
            </a:extLst>
          </p:cNvPr>
          <p:cNvSpPr/>
          <p:nvPr/>
        </p:nvSpPr>
        <p:spPr>
          <a:xfrm flipH="1">
            <a:off x="6456433" y="2322626"/>
            <a:ext cx="405443" cy="405443"/>
          </a:xfrm>
          <a:prstGeom prst="rect">
            <a:avLst/>
          </a:prstGeom>
          <a:solidFill>
            <a:schemeClr val="accent2">
              <a:lumMod val="75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cs typeface="Times New Roman" panose="02020603050405020304" pitchFamily="18" charset="0"/>
              </a:rPr>
              <a:t>C</a:t>
            </a:r>
            <a:r>
              <a:rPr lang="ru-RU" sz="1400" b="1" dirty="0">
                <a:solidFill>
                  <a:schemeClr val="bg1"/>
                </a:solidFill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77" name="Прямоугольник 76">
            <a:extLst>
              <a:ext uri="{FF2B5EF4-FFF2-40B4-BE49-F238E27FC236}">
                <a16:creationId xmlns:a16="http://schemas.microsoft.com/office/drawing/2014/main" xmlns="" id="{2783E848-70DD-4D51-A226-170056C37C7B}"/>
              </a:ext>
            </a:extLst>
          </p:cNvPr>
          <p:cNvSpPr/>
          <p:nvPr/>
        </p:nvSpPr>
        <p:spPr>
          <a:xfrm flipH="1">
            <a:off x="6950025" y="2104659"/>
            <a:ext cx="405443" cy="2195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L1</a:t>
            </a:r>
            <a:endParaRPr lang="ru-RU" sz="1200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78" name="Прямоугольник 77">
            <a:extLst>
              <a:ext uri="{FF2B5EF4-FFF2-40B4-BE49-F238E27FC236}">
                <a16:creationId xmlns:a16="http://schemas.microsoft.com/office/drawing/2014/main" xmlns="" id="{7BB36D02-8394-4238-935D-0A13A8F58D29}"/>
              </a:ext>
            </a:extLst>
          </p:cNvPr>
          <p:cNvSpPr/>
          <p:nvPr/>
        </p:nvSpPr>
        <p:spPr>
          <a:xfrm flipH="1">
            <a:off x="7443617" y="2104659"/>
            <a:ext cx="405443" cy="2195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L1</a:t>
            </a:r>
            <a:endParaRPr lang="ru-RU" sz="1200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79" name="Прямоугольник 78">
            <a:extLst>
              <a:ext uri="{FF2B5EF4-FFF2-40B4-BE49-F238E27FC236}">
                <a16:creationId xmlns:a16="http://schemas.microsoft.com/office/drawing/2014/main" xmlns="" id="{BD186B71-A364-4DB9-9295-1F8C5B43173A}"/>
              </a:ext>
            </a:extLst>
          </p:cNvPr>
          <p:cNvSpPr/>
          <p:nvPr/>
        </p:nvSpPr>
        <p:spPr>
          <a:xfrm flipH="1">
            <a:off x="7937209" y="2104659"/>
            <a:ext cx="405443" cy="2195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L1</a:t>
            </a:r>
            <a:endParaRPr lang="ru-RU" sz="1200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80" name="Прямоугольник 79">
            <a:extLst>
              <a:ext uri="{FF2B5EF4-FFF2-40B4-BE49-F238E27FC236}">
                <a16:creationId xmlns:a16="http://schemas.microsoft.com/office/drawing/2014/main" xmlns="" id="{4BA9892F-CA66-45A8-B0F5-E11CD5B6216A}"/>
              </a:ext>
            </a:extLst>
          </p:cNvPr>
          <p:cNvSpPr/>
          <p:nvPr/>
        </p:nvSpPr>
        <p:spPr>
          <a:xfrm flipH="1">
            <a:off x="6456433" y="2104658"/>
            <a:ext cx="405443" cy="2195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L1</a:t>
            </a:r>
            <a:endParaRPr lang="ru-RU" sz="1200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xmlns="" id="{E2C8ECBA-5E4B-4908-B1C5-B849201A02BA}"/>
              </a:ext>
            </a:extLst>
          </p:cNvPr>
          <p:cNvSpPr/>
          <p:nvPr/>
        </p:nvSpPr>
        <p:spPr>
          <a:xfrm flipH="1">
            <a:off x="6950025" y="1883679"/>
            <a:ext cx="405443" cy="2195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L2</a:t>
            </a:r>
            <a:endParaRPr lang="ru-RU" sz="1200"/>
          </a:p>
        </p:txBody>
      </p:sp>
      <p:sp>
        <p:nvSpPr>
          <p:cNvPr id="82" name="Прямоугольник 81">
            <a:extLst>
              <a:ext uri="{FF2B5EF4-FFF2-40B4-BE49-F238E27FC236}">
                <a16:creationId xmlns:a16="http://schemas.microsoft.com/office/drawing/2014/main" xmlns="" id="{B3465DD2-8321-44DE-A349-60C4D7CB2AD4}"/>
              </a:ext>
            </a:extLst>
          </p:cNvPr>
          <p:cNvSpPr/>
          <p:nvPr/>
        </p:nvSpPr>
        <p:spPr>
          <a:xfrm flipH="1">
            <a:off x="7443617" y="1883679"/>
            <a:ext cx="405443" cy="2195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L2</a:t>
            </a:r>
            <a:endParaRPr lang="ru-RU" sz="1600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83" name="Прямоугольник 82">
            <a:extLst>
              <a:ext uri="{FF2B5EF4-FFF2-40B4-BE49-F238E27FC236}">
                <a16:creationId xmlns:a16="http://schemas.microsoft.com/office/drawing/2014/main" xmlns="" id="{197E085D-9AFC-40B9-A5E6-F61FFB404ED4}"/>
              </a:ext>
            </a:extLst>
          </p:cNvPr>
          <p:cNvSpPr/>
          <p:nvPr/>
        </p:nvSpPr>
        <p:spPr>
          <a:xfrm flipH="1">
            <a:off x="7937209" y="1883679"/>
            <a:ext cx="405443" cy="2195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L2</a:t>
            </a:r>
            <a:endParaRPr lang="ru-RU" sz="1200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84" name="Прямоугольник 83">
            <a:extLst>
              <a:ext uri="{FF2B5EF4-FFF2-40B4-BE49-F238E27FC236}">
                <a16:creationId xmlns:a16="http://schemas.microsoft.com/office/drawing/2014/main" xmlns="" id="{B1BE43D3-8503-4C5F-BEF8-0AEBB28371FD}"/>
              </a:ext>
            </a:extLst>
          </p:cNvPr>
          <p:cNvSpPr/>
          <p:nvPr/>
        </p:nvSpPr>
        <p:spPr>
          <a:xfrm flipH="1">
            <a:off x="6456433" y="1883678"/>
            <a:ext cx="405443" cy="2195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L2</a:t>
            </a:r>
            <a:endParaRPr lang="ru-RU" sz="1200"/>
          </a:p>
        </p:txBody>
      </p:sp>
      <p:sp>
        <p:nvSpPr>
          <p:cNvPr id="85" name="Прямоугольник 84">
            <a:extLst>
              <a:ext uri="{FF2B5EF4-FFF2-40B4-BE49-F238E27FC236}">
                <a16:creationId xmlns:a16="http://schemas.microsoft.com/office/drawing/2014/main" xmlns="" id="{6DCF1CFE-3F1F-4F33-9C86-15CAE69F14BB}"/>
              </a:ext>
            </a:extLst>
          </p:cNvPr>
          <p:cNvSpPr/>
          <p:nvPr/>
        </p:nvSpPr>
        <p:spPr>
          <a:xfrm flipH="1">
            <a:off x="6456433" y="1593245"/>
            <a:ext cx="1886219" cy="2195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L3</a:t>
            </a:r>
            <a:endParaRPr lang="ru-RU" sz="1200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xmlns="" id="{22B4BBDA-B560-4269-AFBD-D568F74BE6D3}"/>
              </a:ext>
            </a:extLst>
          </p:cNvPr>
          <p:cNvSpPr/>
          <p:nvPr/>
        </p:nvSpPr>
        <p:spPr>
          <a:xfrm flipH="1">
            <a:off x="6950025" y="3664704"/>
            <a:ext cx="405443" cy="405443"/>
          </a:xfrm>
          <a:prstGeom prst="rect">
            <a:avLst/>
          </a:prstGeom>
          <a:solidFill>
            <a:schemeClr val="accent2">
              <a:lumMod val="75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cs typeface="Times New Roman" panose="02020603050405020304" pitchFamily="18" charset="0"/>
              </a:rPr>
              <a:t>C</a:t>
            </a:r>
            <a:r>
              <a:rPr lang="ru-RU" sz="1400" b="1" dirty="0">
                <a:solidFill>
                  <a:schemeClr val="bg1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87" name="Прямоугольник 86">
            <a:extLst>
              <a:ext uri="{FF2B5EF4-FFF2-40B4-BE49-F238E27FC236}">
                <a16:creationId xmlns:a16="http://schemas.microsoft.com/office/drawing/2014/main" xmlns="" id="{112CF492-0EF6-45FA-BF32-20BF15FA0648}"/>
              </a:ext>
            </a:extLst>
          </p:cNvPr>
          <p:cNvSpPr/>
          <p:nvPr/>
        </p:nvSpPr>
        <p:spPr>
          <a:xfrm flipH="1">
            <a:off x="7443617" y="3664704"/>
            <a:ext cx="405443" cy="405443"/>
          </a:xfrm>
          <a:prstGeom prst="rect">
            <a:avLst/>
          </a:prstGeom>
          <a:solidFill>
            <a:schemeClr val="accent2">
              <a:lumMod val="75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cs typeface="Times New Roman" panose="02020603050405020304" pitchFamily="18" charset="0"/>
              </a:rPr>
              <a:t>C</a:t>
            </a:r>
            <a:r>
              <a:rPr lang="ru-RU" sz="1400" b="1" dirty="0">
                <a:solidFill>
                  <a:schemeClr val="bg1"/>
                </a:solidFill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88" name="Прямоугольник 87">
            <a:extLst>
              <a:ext uri="{FF2B5EF4-FFF2-40B4-BE49-F238E27FC236}">
                <a16:creationId xmlns:a16="http://schemas.microsoft.com/office/drawing/2014/main" xmlns="" id="{D1A33149-1551-4596-8A48-90869EE94B1E}"/>
              </a:ext>
            </a:extLst>
          </p:cNvPr>
          <p:cNvSpPr/>
          <p:nvPr/>
        </p:nvSpPr>
        <p:spPr>
          <a:xfrm flipH="1">
            <a:off x="7937209" y="3664704"/>
            <a:ext cx="405443" cy="405443"/>
          </a:xfrm>
          <a:prstGeom prst="rect">
            <a:avLst/>
          </a:prstGeom>
          <a:solidFill>
            <a:schemeClr val="accent2">
              <a:lumMod val="75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cs typeface="Times New Roman" panose="02020603050405020304" pitchFamily="18" charset="0"/>
              </a:rPr>
              <a:t>C</a:t>
            </a:r>
            <a:r>
              <a:rPr lang="ru-RU" sz="1400" b="1" dirty="0">
                <a:solidFill>
                  <a:schemeClr val="bg1"/>
                </a:solidFill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89" name="Прямоугольник 88">
            <a:extLst>
              <a:ext uri="{FF2B5EF4-FFF2-40B4-BE49-F238E27FC236}">
                <a16:creationId xmlns:a16="http://schemas.microsoft.com/office/drawing/2014/main" xmlns="" id="{EBFC4D81-C2CE-4E52-A786-752EB8A6F7B9}"/>
              </a:ext>
            </a:extLst>
          </p:cNvPr>
          <p:cNvSpPr/>
          <p:nvPr/>
        </p:nvSpPr>
        <p:spPr>
          <a:xfrm flipH="1">
            <a:off x="6456433" y="3664703"/>
            <a:ext cx="405443" cy="405443"/>
          </a:xfrm>
          <a:prstGeom prst="rect">
            <a:avLst/>
          </a:prstGeom>
          <a:solidFill>
            <a:schemeClr val="accent2">
              <a:lumMod val="75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cs typeface="Times New Roman" panose="02020603050405020304" pitchFamily="18" charset="0"/>
              </a:rPr>
              <a:t>C</a:t>
            </a:r>
            <a:r>
              <a:rPr lang="ru-RU" sz="1400" b="1" dirty="0">
                <a:solidFill>
                  <a:schemeClr val="bg1"/>
                </a:solidFill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90" name="Прямоугольник 89">
            <a:extLst>
              <a:ext uri="{FF2B5EF4-FFF2-40B4-BE49-F238E27FC236}">
                <a16:creationId xmlns:a16="http://schemas.microsoft.com/office/drawing/2014/main" xmlns="" id="{07FC6264-65DA-475C-8AAA-8C5FCDF49C3E}"/>
              </a:ext>
            </a:extLst>
          </p:cNvPr>
          <p:cNvSpPr/>
          <p:nvPr/>
        </p:nvSpPr>
        <p:spPr>
          <a:xfrm flipH="1">
            <a:off x="6950025" y="3446736"/>
            <a:ext cx="405443" cy="2195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L1</a:t>
            </a:r>
            <a:endParaRPr lang="ru-RU" sz="1200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91" name="Прямоугольник 90">
            <a:extLst>
              <a:ext uri="{FF2B5EF4-FFF2-40B4-BE49-F238E27FC236}">
                <a16:creationId xmlns:a16="http://schemas.microsoft.com/office/drawing/2014/main" xmlns="" id="{0D0AF027-CA71-459D-9E58-7DA03BB1918F}"/>
              </a:ext>
            </a:extLst>
          </p:cNvPr>
          <p:cNvSpPr/>
          <p:nvPr/>
        </p:nvSpPr>
        <p:spPr>
          <a:xfrm flipH="1">
            <a:off x="7443617" y="3446736"/>
            <a:ext cx="405443" cy="2195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L1</a:t>
            </a:r>
            <a:endParaRPr lang="ru-RU" sz="1200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92" name="Прямоугольник 91">
            <a:extLst>
              <a:ext uri="{FF2B5EF4-FFF2-40B4-BE49-F238E27FC236}">
                <a16:creationId xmlns:a16="http://schemas.microsoft.com/office/drawing/2014/main" xmlns="" id="{99A960D9-8C45-43CF-82BE-C1B7A4665973}"/>
              </a:ext>
            </a:extLst>
          </p:cNvPr>
          <p:cNvSpPr/>
          <p:nvPr/>
        </p:nvSpPr>
        <p:spPr>
          <a:xfrm flipH="1">
            <a:off x="7937209" y="3446736"/>
            <a:ext cx="405443" cy="2195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L1</a:t>
            </a:r>
            <a:endParaRPr lang="ru-RU" sz="1200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93" name="Прямоугольник 92">
            <a:extLst>
              <a:ext uri="{FF2B5EF4-FFF2-40B4-BE49-F238E27FC236}">
                <a16:creationId xmlns:a16="http://schemas.microsoft.com/office/drawing/2014/main" xmlns="" id="{43E422DC-E04C-483A-8B57-D4ABF8005C79}"/>
              </a:ext>
            </a:extLst>
          </p:cNvPr>
          <p:cNvSpPr/>
          <p:nvPr/>
        </p:nvSpPr>
        <p:spPr>
          <a:xfrm flipH="1">
            <a:off x="6456433" y="3446735"/>
            <a:ext cx="405443" cy="2195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L1</a:t>
            </a:r>
            <a:endParaRPr lang="ru-RU" sz="1200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94" name="Прямоугольник 93">
            <a:extLst>
              <a:ext uri="{FF2B5EF4-FFF2-40B4-BE49-F238E27FC236}">
                <a16:creationId xmlns:a16="http://schemas.microsoft.com/office/drawing/2014/main" xmlns="" id="{10A685D2-EFAE-41DA-A761-939F7D270DDD}"/>
              </a:ext>
            </a:extLst>
          </p:cNvPr>
          <p:cNvSpPr/>
          <p:nvPr/>
        </p:nvSpPr>
        <p:spPr>
          <a:xfrm flipH="1">
            <a:off x="6950025" y="3225756"/>
            <a:ext cx="405443" cy="2195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L2</a:t>
            </a:r>
            <a:endParaRPr lang="ru-RU" sz="1200"/>
          </a:p>
        </p:txBody>
      </p:sp>
      <p:sp>
        <p:nvSpPr>
          <p:cNvPr id="95" name="Прямоугольник 94">
            <a:extLst>
              <a:ext uri="{FF2B5EF4-FFF2-40B4-BE49-F238E27FC236}">
                <a16:creationId xmlns:a16="http://schemas.microsoft.com/office/drawing/2014/main" xmlns="" id="{FD44CE2C-B6A9-40DC-8A6A-E3AB97AC8D68}"/>
              </a:ext>
            </a:extLst>
          </p:cNvPr>
          <p:cNvSpPr/>
          <p:nvPr/>
        </p:nvSpPr>
        <p:spPr>
          <a:xfrm flipH="1">
            <a:off x="7443617" y="3225756"/>
            <a:ext cx="405443" cy="2195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L2</a:t>
            </a:r>
            <a:endParaRPr lang="ru-RU" sz="1600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96" name="Прямоугольник 95">
            <a:extLst>
              <a:ext uri="{FF2B5EF4-FFF2-40B4-BE49-F238E27FC236}">
                <a16:creationId xmlns:a16="http://schemas.microsoft.com/office/drawing/2014/main" xmlns="" id="{88E1EF06-A1C7-4092-9EAA-502FFC182C69}"/>
              </a:ext>
            </a:extLst>
          </p:cNvPr>
          <p:cNvSpPr/>
          <p:nvPr/>
        </p:nvSpPr>
        <p:spPr>
          <a:xfrm flipH="1">
            <a:off x="7937209" y="3225756"/>
            <a:ext cx="405443" cy="2195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L2</a:t>
            </a:r>
            <a:endParaRPr lang="ru-RU" sz="1200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97" name="Прямоугольник 96">
            <a:extLst>
              <a:ext uri="{FF2B5EF4-FFF2-40B4-BE49-F238E27FC236}">
                <a16:creationId xmlns:a16="http://schemas.microsoft.com/office/drawing/2014/main" xmlns="" id="{7AABD3F7-299C-4294-B36E-8F5ED722EFD9}"/>
              </a:ext>
            </a:extLst>
          </p:cNvPr>
          <p:cNvSpPr/>
          <p:nvPr/>
        </p:nvSpPr>
        <p:spPr>
          <a:xfrm flipH="1">
            <a:off x="6456433" y="3225755"/>
            <a:ext cx="405443" cy="2195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L2</a:t>
            </a:r>
            <a:endParaRPr lang="ru-RU" sz="1200"/>
          </a:p>
        </p:txBody>
      </p: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xmlns="" id="{EFCEC9AA-F27B-4D25-894A-76880DA16F43}"/>
              </a:ext>
            </a:extLst>
          </p:cNvPr>
          <p:cNvSpPr/>
          <p:nvPr/>
        </p:nvSpPr>
        <p:spPr>
          <a:xfrm flipH="1">
            <a:off x="6456433" y="2935322"/>
            <a:ext cx="1886219" cy="2195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L3</a:t>
            </a:r>
            <a:endParaRPr lang="ru-RU" sz="1200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xmlns="" id="{BFD2B68E-A3B0-4264-B7BC-5B003B65EEF3}"/>
              </a:ext>
            </a:extLst>
          </p:cNvPr>
          <p:cNvSpPr txBox="1"/>
          <p:nvPr/>
        </p:nvSpPr>
        <p:spPr>
          <a:xfrm flipH="1">
            <a:off x="8356966" y="3682109"/>
            <a:ext cx="628698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ru-RU" sz="1300" b="1" dirty="0">
                <a:cs typeface="Times New Roman" panose="02020603050405020304" pitchFamily="18" charset="0"/>
              </a:rPr>
              <a:t>Проц.</a:t>
            </a:r>
            <a:br>
              <a:rPr lang="ru-RU" sz="1300" b="1" dirty="0">
                <a:cs typeface="Times New Roman" panose="02020603050405020304" pitchFamily="18" charset="0"/>
              </a:rPr>
            </a:br>
            <a:r>
              <a:rPr lang="ru-RU" sz="1300" b="1" dirty="0">
                <a:cs typeface="Times New Roman" panose="02020603050405020304" pitchFamily="18" charset="0"/>
              </a:rPr>
              <a:t>ядра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xmlns="" id="{CFDEFB53-62CA-45F3-9569-63931F8A608A}"/>
              </a:ext>
            </a:extLst>
          </p:cNvPr>
          <p:cNvSpPr txBox="1"/>
          <p:nvPr/>
        </p:nvSpPr>
        <p:spPr>
          <a:xfrm flipH="1">
            <a:off x="8318492" y="3110681"/>
            <a:ext cx="705642" cy="381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ru-RU" sz="1300" b="1" dirty="0">
                <a:cs typeface="Times New Roman" panose="02020603050405020304" pitchFamily="18" charset="0"/>
              </a:rPr>
              <a:t>Кэш-</a:t>
            </a:r>
            <a:br>
              <a:rPr lang="ru-RU" sz="1300" b="1" dirty="0">
                <a:cs typeface="Times New Roman" panose="02020603050405020304" pitchFamily="18" charset="0"/>
              </a:rPr>
            </a:br>
            <a:r>
              <a:rPr lang="ru-RU" sz="1300" b="1" dirty="0">
                <a:cs typeface="Times New Roman" panose="02020603050405020304" pitchFamily="18" charset="0"/>
              </a:rPr>
              <a:t>память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xmlns="" id="{CF22629F-F1A3-4EF1-97B2-B69E9252A027}"/>
              </a:ext>
            </a:extLst>
          </p:cNvPr>
          <p:cNvSpPr txBox="1"/>
          <p:nvPr/>
        </p:nvSpPr>
        <p:spPr>
          <a:xfrm flipH="1">
            <a:off x="8356966" y="2325838"/>
            <a:ext cx="628698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ru-RU" sz="1300" b="1" dirty="0">
                <a:cs typeface="Times New Roman" panose="02020603050405020304" pitchFamily="18" charset="0"/>
              </a:rPr>
              <a:t>Проц.</a:t>
            </a:r>
            <a:br>
              <a:rPr lang="ru-RU" sz="1300" b="1" dirty="0">
                <a:cs typeface="Times New Roman" panose="02020603050405020304" pitchFamily="18" charset="0"/>
              </a:rPr>
            </a:br>
            <a:r>
              <a:rPr lang="ru-RU" sz="1300" b="1" dirty="0">
                <a:cs typeface="Times New Roman" panose="02020603050405020304" pitchFamily="18" charset="0"/>
              </a:rPr>
              <a:t>ядра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362C140E-F1D0-46A1-96CF-8805FA70A9D5}"/>
              </a:ext>
            </a:extLst>
          </p:cNvPr>
          <p:cNvSpPr txBox="1"/>
          <p:nvPr/>
        </p:nvSpPr>
        <p:spPr>
          <a:xfrm flipH="1">
            <a:off x="8318492" y="1754410"/>
            <a:ext cx="705642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ru-RU" sz="1300" b="1" dirty="0">
                <a:cs typeface="Times New Roman" panose="02020603050405020304" pitchFamily="18" charset="0"/>
              </a:rPr>
              <a:t>Кэш-</a:t>
            </a:r>
            <a:br>
              <a:rPr lang="ru-RU" sz="1300" b="1" dirty="0">
                <a:cs typeface="Times New Roman" panose="02020603050405020304" pitchFamily="18" charset="0"/>
              </a:rPr>
            </a:br>
            <a:r>
              <a:rPr lang="ru-RU" sz="1300" b="1" dirty="0">
                <a:cs typeface="Times New Roman" panose="02020603050405020304" pitchFamily="18" charset="0"/>
              </a:rPr>
              <a:t>память</a:t>
            </a:r>
          </a:p>
        </p:txBody>
      </p:sp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xmlns="" id="{BCB08490-6D4E-4B59-90F5-EC1396AD9F11}"/>
              </a:ext>
            </a:extLst>
          </p:cNvPr>
          <p:cNvSpPr/>
          <p:nvPr/>
        </p:nvSpPr>
        <p:spPr>
          <a:xfrm rot="10800000">
            <a:off x="9530813" y="3291604"/>
            <a:ext cx="1155241" cy="1747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4" name="Прямоугольник 103">
            <a:extLst>
              <a:ext uri="{FF2B5EF4-FFF2-40B4-BE49-F238E27FC236}">
                <a16:creationId xmlns:a16="http://schemas.microsoft.com/office/drawing/2014/main" xmlns="" id="{F5E4883A-8859-4A2B-9D4D-98F8E63AD05A}"/>
              </a:ext>
            </a:extLst>
          </p:cNvPr>
          <p:cNvSpPr/>
          <p:nvPr/>
        </p:nvSpPr>
        <p:spPr>
          <a:xfrm rot="10800000">
            <a:off x="9530813" y="2207015"/>
            <a:ext cx="1155241" cy="1747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5" name="Прямоугольник 104">
            <a:extLst>
              <a:ext uri="{FF2B5EF4-FFF2-40B4-BE49-F238E27FC236}">
                <a16:creationId xmlns:a16="http://schemas.microsoft.com/office/drawing/2014/main" xmlns="" id="{B95F0C0F-0B92-4789-9FB8-59E43DDCA40F}"/>
              </a:ext>
            </a:extLst>
          </p:cNvPr>
          <p:cNvSpPr/>
          <p:nvPr/>
        </p:nvSpPr>
        <p:spPr>
          <a:xfrm rot="5400000" flipH="1">
            <a:off x="8021134" y="2645655"/>
            <a:ext cx="2621661" cy="39879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tx1"/>
                </a:solidFill>
                <a:cs typeface="Times New Roman" panose="02020603050405020304" pitchFamily="18" charset="0"/>
              </a:rPr>
              <a:t>Контроллер памяти</a:t>
            </a:r>
          </a:p>
        </p:txBody>
      </p:sp>
      <p:sp>
        <p:nvSpPr>
          <p:cNvPr id="106" name="Прямоугольник 105">
            <a:extLst>
              <a:ext uri="{FF2B5EF4-FFF2-40B4-BE49-F238E27FC236}">
                <a16:creationId xmlns:a16="http://schemas.microsoft.com/office/drawing/2014/main" xmlns="" id="{C353D0E6-D2F9-4AA5-882F-893FDAB1EB67}"/>
              </a:ext>
            </a:extLst>
          </p:cNvPr>
          <p:cNvSpPr/>
          <p:nvPr/>
        </p:nvSpPr>
        <p:spPr>
          <a:xfrm>
            <a:off x="1368360" y="1777530"/>
            <a:ext cx="432000" cy="10478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7" name="Прямоугольник 106">
            <a:extLst>
              <a:ext uri="{FF2B5EF4-FFF2-40B4-BE49-F238E27FC236}">
                <a16:creationId xmlns:a16="http://schemas.microsoft.com/office/drawing/2014/main" xmlns="" id="{73883246-02A8-4415-8C2F-8746FD6EC14D}"/>
              </a:ext>
            </a:extLst>
          </p:cNvPr>
          <p:cNvSpPr/>
          <p:nvPr/>
        </p:nvSpPr>
        <p:spPr>
          <a:xfrm>
            <a:off x="1965462" y="1777530"/>
            <a:ext cx="432000" cy="10478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8" name="Прямоугольник 107">
            <a:extLst>
              <a:ext uri="{FF2B5EF4-FFF2-40B4-BE49-F238E27FC236}">
                <a16:creationId xmlns:a16="http://schemas.microsoft.com/office/drawing/2014/main" xmlns="" id="{FABCCAEF-DB4B-4158-A68B-E300A1F1DEB3}"/>
              </a:ext>
            </a:extLst>
          </p:cNvPr>
          <p:cNvSpPr/>
          <p:nvPr/>
        </p:nvSpPr>
        <p:spPr>
          <a:xfrm>
            <a:off x="1964998" y="2866119"/>
            <a:ext cx="432000" cy="10478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9" name="Прямоугольник 108">
            <a:extLst>
              <a:ext uri="{FF2B5EF4-FFF2-40B4-BE49-F238E27FC236}">
                <a16:creationId xmlns:a16="http://schemas.microsoft.com/office/drawing/2014/main" xmlns="" id="{3C62FC30-B945-42E8-A7D9-BB7B618DCB19}"/>
              </a:ext>
            </a:extLst>
          </p:cNvPr>
          <p:cNvSpPr/>
          <p:nvPr/>
        </p:nvSpPr>
        <p:spPr>
          <a:xfrm>
            <a:off x="1368360" y="2871795"/>
            <a:ext cx="432000" cy="10478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0" name="Прямоугольник 109">
            <a:extLst>
              <a:ext uri="{FF2B5EF4-FFF2-40B4-BE49-F238E27FC236}">
                <a16:creationId xmlns:a16="http://schemas.microsoft.com/office/drawing/2014/main" xmlns="" id="{0C477FF7-773D-4562-B52D-1483A308CAFD}"/>
              </a:ext>
            </a:extLst>
          </p:cNvPr>
          <p:cNvSpPr/>
          <p:nvPr/>
        </p:nvSpPr>
        <p:spPr>
          <a:xfrm>
            <a:off x="9785412" y="1777530"/>
            <a:ext cx="432000" cy="10478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1" name="Прямоугольник 110">
            <a:extLst>
              <a:ext uri="{FF2B5EF4-FFF2-40B4-BE49-F238E27FC236}">
                <a16:creationId xmlns:a16="http://schemas.microsoft.com/office/drawing/2014/main" xmlns="" id="{CDFFD3E2-5B9D-457E-B917-1981E069342F}"/>
              </a:ext>
            </a:extLst>
          </p:cNvPr>
          <p:cNvSpPr/>
          <p:nvPr/>
        </p:nvSpPr>
        <p:spPr>
          <a:xfrm>
            <a:off x="10372989" y="1777530"/>
            <a:ext cx="432000" cy="10478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2" name="Прямоугольник 111">
            <a:extLst>
              <a:ext uri="{FF2B5EF4-FFF2-40B4-BE49-F238E27FC236}">
                <a16:creationId xmlns:a16="http://schemas.microsoft.com/office/drawing/2014/main" xmlns="" id="{515F58B4-54C8-482A-94EF-BB12CFFC1F95}"/>
              </a:ext>
            </a:extLst>
          </p:cNvPr>
          <p:cNvSpPr/>
          <p:nvPr/>
        </p:nvSpPr>
        <p:spPr>
          <a:xfrm>
            <a:off x="10372525" y="2866119"/>
            <a:ext cx="432000" cy="10478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3" name="Прямоугольник 112">
            <a:extLst>
              <a:ext uri="{FF2B5EF4-FFF2-40B4-BE49-F238E27FC236}">
                <a16:creationId xmlns:a16="http://schemas.microsoft.com/office/drawing/2014/main" xmlns="" id="{06CE17FE-FCD5-45B9-92BA-075F1FFB469D}"/>
              </a:ext>
            </a:extLst>
          </p:cNvPr>
          <p:cNvSpPr/>
          <p:nvPr/>
        </p:nvSpPr>
        <p:spPr>
          <a:xfrm>
            <a:off x="9785412" y="2871795"/>
            <a:ext cx="432000" cy="10478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xmlns="" id="{AC6E5D20-434C-4D87-96ED-D5E27ABE6792}"/>
              </a:ext>
            </a:extLst>
          </p:cNvPr>
          <p:cNvSpPr txBox="1"/>
          <p:nvPr/>
        </p:nvSpPr>
        <p:spPr>
          <a:xfrm rot="16200000">
            <a:off x="236182" y="2675775"/>
            <a:ext cx="1672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NUMA-</a:t>
            </a:r>
            <a:r>
              <a:rPr lang="ru-RU" sz="1600" b="1" dirty="0"/>
              <a:t>сегмент 1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xmlns="" id="{2935414E-F7D6-43F3-9A85-53412CFF9C48}"/>
              </a:ext>
            </a:extLst>
          </p:cNvPr>
          <p:cNvSpPr txBox="1"/>
          <p:nvPr/>
        </p:nvSpPr>
        <p:spPr>
          <a:xfrm rot="5400000">
            <a:off x="10252524" y="2675776"/>
            <a:ext cx="1672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NUMA-</a:t>
            </a:r>
            <a:r>
              <a:rPr lang="ru-RU" sz="1600" b="1" dirty="0"/>
              <a:t>сегмент 2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xmlns="" id="{22B2A521-1A3B-4C5E-95EF-A246C9E486E0}"/>
              </a:ext>
            </a:extLst>
          </p:cNvPr>
          <p:cNvSpPr txBox="1"/>
          <p:nvPr/>
        </p:nvSpPr>
        <p:spPr>
          <a:xfrm>
            <a:off x="952478" y="4419327"/>
            <a:ext cx="11153775" cy="1946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ru-RU" dirty="0"/>
              <a:t>Архитектурные особенности современных многоядерных вычислительных систем (ВС):</a:t>
            </a:r>
          </a:p>
          <a:p>
            <a:pPr marL="285750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ru-RU" b="1" dirty="0"/>
              <a:t>Большой масштаб</a:t>
            </a:r>
            <a:r>
              <a:rPr lang="ru-RU" dirty="0"/>
              <a:t>: количество процессорных ядер в системе может достигать 1000 штук и более</a:t>
            </a:r>
            <a:endParaRPr lang="ru-RU" baseline="30000" dirty="0"/>
          </a:p>
          <a:p>
            <a:pPr marL="285750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ru-RU" b="1" dirty="0"/>
              <a:t>Иерархическая структура</a:t>
            </a:r>
            <a:r>
              <a:rPr lang="ru-RU" dirty="0"/>
              <a:t>: многоуровневая кэш-память, логические процессоры</a:t>
            </a:r>
          </a:p>
          <a:p>
            <a:pPr marL="285750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ru-RU" dirty="0"/>
              <a:t>Неоднородный доступ к памяти (</a:t>
            </a:r>
            <a:r>
              <a:rPr lang="en-US" b="1" dirty="0"/>
              <a:t>NUMA-</a:t>
            </a:r>
            <a:r>
              <a:rPr lang="ru-RU" dirty="0"/>
              <a:t>системы)</a:t>
            </a:r>
          </a:p>
          <a:p>
            <a:pPr marL="285750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ru-RU" b="1" dirty="0" err="1"/>
              <a:t>Мультиархитектура</a:t>
            </a:r>
            <a:r>
              <a:rPr lang="ru-RU" dirty="0"/>
              <a:t>: наличие специализированных ускорителей и сопроцессоров</a:t>
            </a:r>
          </a:p>
          <a:p>
            <a:pPr marL="285750" indent="-2857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ru-RU" dirty="0"/>
              <a:t>Многообразие </a:t>
            </a:r>
            <a:r>
              <a:rPr lang="ru-RU" b="1" dirty="0"/>
              <a:t>механизмов согласованности</a:t>
            </a:r>
            <a:r>
              <a:rPr lang="ru-RU" dirty="0"/>
              <a:t> памяти 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xmlns="" id="{0A7B9CD5-A2B6-485C-8021-E95EBE9610EF}"/>
              </a:ext>
            </a:extLst>
          </p:cNvPr>
          <p:cNvSpPr txBox="1"/>
          <p:nvPr/>
        </p:nvSpPr>
        <p:spPr>
          <a:xfrm>
            <a:off x="4256700" y="980436"/>
            <a:ext cx="3009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QuickPath</a:t>
            </a:r>
            <a:r>
              <a:rPr lang="en-US" sz="1600" b="1" dirty="0"/>
              <a:t> / Hyper-Transport</a:t>
            </a:r>
            <a:endParaRPr lang="ru-RU" sz="1600" b="1" dirty="0"/>
          </a:p>
        </p:txBody>
      </p:sp>
      <p:sp>
        <p:nvSpPr>
          <p:cNvPr id="118" name="Выноска 1 (с границей) 101">
            <a:extLst>
              <a:ext uri="{FF2B5EF4-FFF2-40B4-BE49-F238E27FC236}">
                <a16:creationId xmlns:a16="http://schemas.microsoft.com/office/drawing/2014/main" xmlns="" id="{451EED72-F41B-4DA4-B2C9-D8012BA0C2DB}"/>
              </a:ext>
            </a:extLst>
          </p:cNvPr>
          <p:cNvSpPr/>
          <p:nvPr/>
        </p:nvSpPr>
        <p:spPr>
          <a:xfrm rot="16200000">
            <a:off x="5398398" y="823434"/>
            <a:ext cx="721312" cy="2312976"/>
          </a:xfrm>
          <a:prstGeom prst="accentCallout1">
            <a:avLst>
              <a:gd name="adj1" fmla="val 53832"/>
              <a:gd name="adj2" fmla="val 136923"/>
              <a:gd name="adj3" fmla="val 65033"/>
              <a:gd name="adj4" fmla="val -58016"/>
            </a:avLst>
          </a:prstGeom>
          <a:noFill/>
          <a:ln>
            <a:solidFill>
              <a:srgbClr val="741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24633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/>
          <p:cNvSpPr txBox="1">
            <a:spLocks/>
          </p:cNvSpPr>
          <p:nvPr/>
        </p:nvSpPr>
        <p:spPr>
          <a:xfrm>
            <a:off x="0" y="241150"/>
            <a:ext cx="12192000" cy="612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Атомарные операции </a:t>
            </a:r>
            <a:r>
              <a:rPr lang="en-US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load, store, SWP (swap)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69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xmlns="" id="{97B3C7F2-C7D9-46CE-A744-445AC32C5EF2}"/>
              </a:ext>
            </a:extLst>
          </p:cNvPr>
          <p:cNvGrpSpPr/>
          <p:nvPr/>
        </p:nvGrpSpPr>
        <p:grpSpPr>
          <a:xfrm>
            <a:off x="1848802" y="1096477"/>
            <a:ext cx="1851834" cy="920124"/>
            <a:chOff x="1740165" y="1143045"/>
            <a:chExt cx="2134939" cy="1184967"/>
          </a:xfrm>
        </p:grpSpPr>
        <p:sp>
          <p:nvSpPr>
            <p:cNvPr id="3" name="Прямоугольник 2"/>
            <p:cNvSpPr/>
            <p:nvPr/>
          </p:nvSpPr>
          <p:spPr>
            <a:xfrm>
              <a:off x="1740165" y="1147873"/>
              <a:ext cx="714356" cy="7126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/>
                <a:t>x</a:t>
              </a:r>
              <a:endParaRPr lang="ru-RU" sz="2400" i="1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29987" y="1813978"/>
              <a:ext cx="476909" cy="514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m</a:t>
              </a:r>
              <a:endParaRPr lang="ru-RU" sz="2400" i="1" dirty="0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3160748" y="1143045"/>
              <a:ext cx="714356" cy="71262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400" i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333536" y="1800043"/>
              <a:ext cx="323413" cy="514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r</a:t>
              </a:r>
              <a:endParaRPr lang="ru-RU" sz="2400" i="1" baseline="-25000" dirty="0"/>
            </a:p>
          </p:txBody>
        </p:sp>
      </p:grpSp>
      <p:sp>
        <p:nvSpPr>
          <p:cNvPr id="31" name="Заголовок 1"/>
          <p:cNvSpPr txBox="1">
            <a:spLocks/>
          </p:cNvSpPr>
          <p:nvPr/>
        </p:nvSpPr>
        <p:spPr>
          <a:xfrm>
            <a:off x="1085813" y="2031910"/>
            <a:ext cx="10010775" cy="53021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load</a:t>
            </a:r>
            <a:r>
              <a:rPr lang="en-US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ru-RU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чтение переменной из ячейки памяти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208889" y="6177038"/>
            <a:ext cx="392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r – </a:t>
            </a:r>
            <a:r>
              <a:rPr lang="ru-RU" sz="2400" dirty="0"/>
              <a:t>регистр процессора</a:t>
            </a:r>
            <a:endParaRPr lang="ru-RU" sz="2400" baseline="-25000" dirty="0"/>
          </a:p>
        </p:txBody>
      </p:sp>
      <p:sp>
        <p:nvSpPr>
          <p:cNvPr id="34" name="TextBox 33"/>
          <p:cNvSpPr txBox="1"/>
          <p:nvPr/>
        </p:nvSpPr>
        <p:spPr>
          <a:xfrm>
            <a:off x="1818472" y="6177038"/>
            <a:ext cx="3738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m</a:t>
            </a:r>
            <a:r>
              <a:rPr lang="en-US" sz="2400" dirty="0"/>
              <a:t> – </a:t>
            </a:r>
            <a:r>
              <a:rPr lang="ru-RU" sz="2400" dirty="0"/>
              <a:t>ячейка памяти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FF56ECB5-D8B1-4696-885B-577BFE36214F}"/>
              </a:ext>
            </a:extLst>
          </p:cNvPr>
          <p:cNvSpPr/>
          <p:nvPr/>
        </p:nvSpPr>
        <p:spPr>
          <a:xfrm>
            <a:off x="5288384" y="1301508"/>
            <a:ext cx="1556859" cy="42198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sz="26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.load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ru-RU" sz="2600" b="1" dirty="0"/>
          </a:p>
        </p:txBody>
      </p: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xmlns="" id="{8701AB85-9D1B-4A07-945A-B0C828F5EA28}"/>
              </a:ext>
            </a:extLst>
          </p:cNvPr>
          <p:cNvGrpSpPr/>
          <p:nvPr/>
        </p:nvGrpSpPr>
        <p:grpSpPr>
          <a:xfrm>
            <a:off x="8413491" y="1078371"/>
            <a:ext cx="1851834" cy="920124"/>
            <a:chOff x="1740165" y="1143045"/>
            <a:chExt cx="2134939" cy="1184967"/>
          </a:xfrm>
        </p:grpSpPr>
        <p:sp>
          <p:nvSpPr>
            <p:cNvPr id="36" name="Прямоугольник 35">
              <a:extLst>
                <a:ext uri="{FF2B5EF4-FFF2-40B4-BE49-F238E27FC236}">
                  <a16:creationId xmlns:a16="http://schemas.microsoft.com/office/drawing/2014/main" xmlns="" id="{82A98D37-D45F-49A4-ABBC-450579D3FC46}"/>
                </a:ext>
              </a:extLst>
            </p:cNvPr>
            <p:cNvSpPr/>
            <p:nvPr/>
          </p:nvSpPr>
          <p:spPr>
            <a:xfrm>
              <a:off x="1740165" y="1147873"/>
              <a:ext cx="714356" cy="7126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/>
                <a:t>x</a:t>
              </a:r>
              <a:endParaRPr lang="ru-RU" sz="2400" i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4E77CB18-89B0-4FED-9242-A32A7787B293}"/>
                </a:ext>
              </a:extLst>
            </p:cNvPr>
            <p:cNvSpPr txBox="1"/>
            <p:nvPr/>
          </p:nvSpPr>
          <p:spPr>
            <a:xfrm>
              <a:off x="1829987" y="1813978"/>
              <a:ext cx="476909" cy="514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m</a:t>
              </a:r>
              <a:endParaRPr lang="ru-RU" sz="2400" i="1" dirty="0"/>
            </a:p>
          </p:txBody>
        </p:sp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xmlns="" id="{EEB723B8-FA70-4BAA-A9EB-2C9B7FB5B1FE}"/>
                </a:ext>
              </a:extLst>
            </p:cNvPr>
            <p:cNvCxnSpPr/>
            <p:nvPr/>
          </p:nvCxnSpPr>
          <p:spPr>
            <a:xfrm>
              <a:off x="2465810" y="1504184"/>
              <a:ext cx="704886" cy="4296"/>
            </a:xfrm>
            <a:prstGeom prst="straightConnector1">
              <a:avLst/>
            </a:prstGeom>
            <a:ln w="762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xmlns="" id="{45555DED-7F17-495E-9DC1-5BFEABC25505}"/>
                </a:ext>
              </a:extLst>
            </p:cNvPr>
            <p:cNvSpPr/>
            <p:nvPr/>
          </p:nvSpPr>
          <p:spPr>
            <a:xfrm>
              <a:off x="3160748" y="1143045"/>
              <a:ext cx="714356" cy="71262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/>
                <a:t>x</a:t>
              </a:r>
              <a:endParaRPr lang="ru-RU" sz="2400" i="1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C6026ACD-101F-4706-A7E6-3617512E6CAC}"/>
                </a:ext>
              </a:extLst>
            </p:cNvPr>
            <p:cNvSpPr txBox="1"/>
            <p:nvPr/>
          </p:nvSpPr>
          <p:spPr>
            <a:xfrm>
              <a:off x="3333536" y="1800043"/>
              <a:ext cx="323413" cy="514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r</a:t>
              </a:r>
              <a:endParaRPr lang="ru-RU" sz="2400" i="1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241675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Прямоугольник 112"/>
          <p:cNvSpPr/>
          <p:nvPr/>
        </p:nvSpPr>
        <p:spPr>
          <a:xfrm>
            <a:off x="1377248" y="3728623"/>
            <a:ext cx="2009415" cy="944697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4" name="Прямоугольник 113"/>
          <p:cNvSpPr/>
          <p:nvPr/>
        </p:nvSpPr>
        <p:spPr>
          <a:xfrm>
            <a:off x="8810990" y="3711684"/>
            <a:ext cx="2009415" cy="944697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9" name="Прямоугольник 118"/>
          <p:cNvSpPr/>
          <p:nvPr/>
        </p:nvSpPr>
        <p:spPr>
          <a:xfrm>
            <a:off x="1145823" y="5055072"/>
            <a:ext cx="2411236" cy="94469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8" name="Прямоугольник 117"/>
          <p:cNvSpPr/>
          <p:nvPr/>
        </p:nvSpPr>
        <p:spPr>
          <a:xfrm>
            <a:off x="8805344" y="5049416"/>
            <a:ext cx="2009415" cy="94469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0" name="Прямоугольник 109"/>
          <p:cNvSpPr/>
          <p:nvPr/>
        </p:nvSpPr>
        <p:spPr>
          <a:xfrm>
            <a:off x="8805347" y="2385237"/>
            <a:ext cx="2009415" cy="944697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9" name="Прямоугольник 108"/>
          <p:cNvSpPr/>
          <p:nvPr/>
        </p:nvSpPr>
        <p:spPr>
          <a:xfrm>
            <a:off x="1394183" y="2379596"/>
            <a:ext cx="2009415" cy="944697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6" name="Прямоугольник 105"/>
          <p:cNvSpPr/>
          <p:nvPr/>
        </p:nvSpPr>
        <p:spPr>
          <a:xfrm>
            <a:off x="8788415" y="1047503"/>
            <a:ext cx="2009415" cy="944697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1399829" y="1064438"/>
            <a:ext cx="2009415" cy="944697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0" y="308884"/>
            <a:ext cx="12192000" cy="612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Атомарные операции </a:t>
            </a:r>
            <a:r>
              <a:rPr lang="en-US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load, store, SWP (</a:t>
            </a:r>
            <a:r>
              <a:rPr lang="en-US" sz="2400" b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swap)</a:t>
            </a:r>
            <a:r>
              <a:rPr lang="ru-RU" sz="2400" b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b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FAA (fetch and add)</a:t>
            </a:r>
            <a:endParaRPr lang="en-US" sz="24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7</a:t>
            </a:fld>
            <a:endParaRPr lang="ru-RU" dirty="0"/>
          </a:p>
        </p:txBody>
      </p:sp>
      <p:sp>
        <p:nvSpPr>
          <p:cNvPr id="34" name="TextBox 33"/>
          <p:cNvSpPr txBox="1"/>
          <p:nvPr/>
        </p:nvSpPr>
        <p:spPr>
          <a:xfrm>
            <a:off x="3240871" y="6120593"/>
            <a:ext cx="5722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m</a:t>
            </a:r>
            <a:r>
              <a:rPr lang="en-US" sz="2400" dirty="0"/>
              <a:t> – </a:t>
            </a:r>
            <a:r>
              <a:rPr lang="ru-RU" sz="2400" dirty="0"/>
              <a:t>ячейка </a:t>
            </a:r>
            <a:r>
              <a:rPr lang="ru-RU" sz="2400" dirty="0" smtClean="0"/>
              <a:t>памяти, </a:t>
            </a:r>
            <a:r>
              <a:rPr lang="en-US" sz="2400" i="1" dirty="0" smtClean="0"/>
              <a:t>r</a:t>
            </a:r>
            <a:r>
              <a:rPr lang="ru-RU" sz="2400" dirty="0" smtClean="0"/>
              <a:t> – регистр процессора</a:t>
            </a:r>
            <a:endParaRPr lang="ru-RU" sz="2400" dirty="0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xmlns="" id="{FF56ECB5-D8B1-4696-885B-577BFE36214F}"/>
              </a:ext>
            </a:extLst>
          </p:cNvPr>
          <p:cNvSpPr/>
          <p:nvPr/>
        </p:nvSpPr>
        <p:spPr>
          <a:xfrm>
            <a:off x="4608861" y="2432687"/>
            <a:ext cx="2979167" cy="42198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sz="26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.store</a:t>
            </a:r>
            <a:r>
              <a:rPr lang="en-US" sz="26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ru-RU" sz="2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-запись</a:t>
            </a:r>
            <a:endParaRPr lang="ru-RU" sz="2600" dirty="0"/>
          </a:p>
        </p:txBody>
      </p:sp>
      <p:sp>
        <p:nvSpPr>
          <p:cNvPr id="44" name="Прямоугольник 43"/>
          <p:cNvSpPr/>
          <p:nvPr/>
        </p:nvSpPr>
        <p:spPr>
          <a:xfrm>
            <a:off x="1475824" y="2436065"/>
            <a:ext cx="619628" cy="553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i="1" dirty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553735" y="2953294"/>
            <a:ext cx="428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m</a:t>
            </a:r>
            <a:endParaRPr lang="ru-RU" sz="2400" i="1" dirty="0"/>
          </a:p>
        </p:txBody>
      </p:sp>
      <p:sp>
        <p:nvSpPr>
          <p:cNvPr id="46" name="Прямоугольник 45"/>
          <p:cNvSpPr/>
          <p:nvPr/>
        </p:nvSpPr>
        <p:spPr>
          <a:xfrm>
            <a:off x="2708030" y="2432316"/>
            <a:ext cx="619628" cy="5533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</a:rPr>
              <a:t>x</a:t>
            </a:r>
            <a:endParaRPr lang="ru-RU" sz="2400" i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857905" y="2942473"/>
            <a:ext cx="290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r</a:t>
            </a:r>
            <a:endParaRPr lang="ru-RU" sz="2400" i="1" baseline="-25000" dirty="0"/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xmlns="" id="{82A98D37-D45F-49A4-ABBC-450579D3FC46}"/>
              </a:ext>
            </a:extLst>
          </p:cNvPr>
          <p:cNvSpPr/>
          <p:nvPr/>
        </p:nvSpPr>
        <p:spPr>
          <a:xfrm>
            <a:off x="8887904" y="2432602"/>
            <a:ext cx="619628" cy="5533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</a:rPr>
              <a:t>x</a:t>
            </a:r>
            <a:endParaRPr lang="ru-RU" sz="2400" i="1" dirty="0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E77CB18-89B0-4FED-9242-A32A7787B293}"/>
              </a:ext>
            </a:extLst>
          </p:cNvPr>
          <p:cNvSpPr txBox="1"/>
          <p:nvPr/>
        </p:nvSpPr>
        <p:spPr>
          <a:xfrm>
            <a:off x="8965815" y="2949831"/>
            <a:ext cx="428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m</a:t>
            </a:r>
            <a:endParaRPr lang="ru-RU" sz="2400" i="1" dirty="0"/>
          </a:p>
        </p:txBody>
      </p: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xmlns="" id="{EEB723B8-FA70-4BAA-A9EB-2C9B7FB5B1FE}"/>
              </a:ext>
            </a:extLst>
          </p:cNvPr>
          <p:cNvCxnSpPr/>
          <p:nvPr/>
        </p:nvCxnSpPr>
        <p:spPr>
          <a:xfrm rot="10800000">
            <a:off x="9517325" y="2709277"/>
            <a:ext cx="611414" cy="3336"/>
          </a:xfrm>
          <a:prstGeom prst="straightConnector1">
            <a:avLst/>
          </a:prstGeom>
          <a:ln w="762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xmlns="" id="{45555DED-7F17-495E-9DC1-5BFEABC25505}"/>
              </a:ext>
            </a:extLst>
          </p:cNvPr>
          <p:cNvSpPr/>
          <p:nvPr/>
        </p:nvSpPr>
        <p:spPr>
          <a:xfrm>
            <a:off x="10120110" y="2428853"/>
            <a:ext cx="619628" cy="5533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</a:rPr>
              <a:t>x</a:t>
            </a:r>
            <a:endParaRPr lang="ru-RU" sz="2400" i="1" dirty="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C6026ACD-101F-4706-A7E6-3617512E6CAC}"/>
              </a:ext>
            </a:extLst>
          </p:cNvPr>
          <p:cNvSpPr txBox="1"/>
          <p:nvPr/>
        </p:nvSpPr>
        <p:spPr>
          <a:xfrm>
            <a:off x="10269985" y="2939010"/>
            <a:ext cx="290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r</a:t>
            </a:r>
            <a:endParaRPr lang="ru-RU" sz="2400" i="1" baseline="-25000" dirty="0"/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xmlns="" id="{FF56ECB5-D8B1-4696-885B-577BFE36214F}"/>
              </a:ext>
            </a:extLst>
          </p:cNvPr>
          <p:cNvSpPr/>
          <p:nvPr/>
        </p:nvSpPr>
        <p:spPr>
          <a:xfrm>
            <a:off x="4783400" y="3769538"/>
            <a:ext cx="2633395" cy="42198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sz="26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.swp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(y</a:t>
            </a:r>
            <a:r>
              <a:rPr lang="en-US" sz="26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ru-RU" sz="2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-обмен</a:t>
            </a:r>
            <a:endParaRPr lang="ru-RU" sz="2600" dirty="0"/>
          </a:p>
        </p:txBody>
      </p: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xmlns="" id="{97B3C7F2-C7D9-46CE-A744-445AC32C5EF2}"/>
              </a:ext>
            </a:extLst>
          </p:cNvPr>
          <p:cNvGrpSpPr/>
          <p:nvPr/>
        </p:nvGrpSpPr>
        <p:grpSpPr>
          <a:xfrm>
            <a:off x="1459347" y="3776335"/>
            <a:ext cx="1851834" cy="982643"/>
            <a:chOff x="1740165" y="1143045"/>
            <a:chExt cx="2134939" cy="1265481"/>
          </a:xfrm>
          <a:solidFill>
            <a:schemeClr val="bg1">
              <a:lumMod val="85000"/>
            </a:schemeClr>
          </a:solidFill>
        </p:grpSpPr>
        <p:sp>
          <p:nvSpPr>
            <p:cNvPr id="57" name="TextBox 56"/>
            <p:cNvSpPr txBox="1"/>
            <p:nvPr/>
          </p:nvSpPr>
          <p:spPr>
            <a:xfrm>
              <a:off x="1829987" y="1813978"/>
              <a:ext cx="493803" cy="594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m</a:t>
              </a:r>
              <a:endParaRPr lang="ru-RU" sz="2400" i="1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333536" y="1800042"/>
              <a:ext cx="334870" cy="594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r</a:t>
              </a:r>
              <a:endParaRPr lang="ru-RU" sz="2400" i="1" baseline="-25000" dirty="0"/>
            </a:p>
          </p:txBody>
        </p:sp>
        <p:sp>
          <p:nvSpPr>
            <p:cNvPr id="56" name="Прямоугольник 55"/>
            <p:cNvSpPr/>
            <p:nvPr/>
          </p:nvSpPr>
          <p:spPr>
            <a:xfrm>
              <a:off x="1740165" y="1147873"/>
              <a:ext cx="714356" cy="71262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>
                  <a:solidFill>
                    <a:schemeClr val="tx1"/>
                  </a:solidFill>
                </a:rPr>
                <a:t>x</a:t>
              </a:r>
              <a:endParaRPr lang="ru-RU" sz="2400" i="1" dirty="0">
                <a:solidFill>
                  <a:schemeClr val="tx1"/>
                </a:solidFill>
              </a:endParaRPr>
            </a:p>
          </p:txBody>
        </p:sp>
        <p:sp>
          <p:nvSpPr>
            <p:cNvPr id="58" name="Прямоугольник 57"/>
            <p:cNvSpPr/>
            <p:nvPr/>
          </p:nvSpPr>
          <p:spPr>
            <a:xfrm>
              <a:off x="3160748" y="1143045"/>
              <a:ext cx="714356" cy="71262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>
                  <a:solidFill>
                    <a:schemeClr val="tx1"/>
                  </a:solidFill>
                </a:rPr>
                <a:t>y</a:t>
              </a:r>
              <a:endParaRPr lang="ru-RU" sz="2400" i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Группа 8"/>
          <p:cNvGrpSpPr/>
          <p:nvPr/>
        </p:nvGrpSpPr>
        <p:grpSpPr>
          <a:xfrm>
            <a:off x="8886403" y="3772426"/>
            <a:ext cx="1851834" cy="982643"/>
            <a:chOff x="8414500" y="3866194"/>
            <a:chExt cx="1917435" cy="1136556"/>
          </a:xfrm>
        </p:grpSpPr>
        <p:grpSp>
          <p:nvGrpSpPr>
            <p:cNvPr id="60" name="Группа 59">
              <a:extLst>
                <a:ext uri="{FF2B5EF4-FFF2-40B4-BE49-F238E27FC236}">
                  <a16:creationId xmlns:a16="http://schemas.microsoft.com/office/drawing/2014/main" xmlns="" id="{8701AB85-9D1B-4A07-945A-B0C828F5EA28}"/>
                </a:ext>
              </a:extLst>
            </p:cNvPr>
            <p:cNvGrpSpPr/>
            <p:nvPr/>
          </p:nvGrpSpPr>
          <p:grpSpPr>
            <a:xfrm>
              <a:off x="8414500" y="3866194"/>
              <a:ext cx="1917435" cy="1136556"/>
              <a:chOff x="1740165" y="1143045"/>
              <a:chExt cx="2134939" cy="1265481"/>
            </a:xfrm>
          </p:grpSpPr>
          <p:sp>
            <p:nvSpPr>
              <p:cNvPr id="61" name="Прямоугольник 60">
                <a:extLst>
                  <a:ext uri="{FF2B5EF4-FFF2-40B4-BE49-F238E27FC236}">
                    <a16:creationId xmlns:a16="http://schemas.microsoft.com/office/drawing/2014/main" xmlns="" id="{82A98D37-D45F-49A4-ABBC-450579D3FC46}"/>
                  </a:ext>
                </a:extLst>
              </p:cNvPr>
              <p:cNvSpPr/>
              <p:nvPr/>
            </p:nvSpPr>
            <p:spPr>
              <a:xfrm>
                <a:off x="1740165" y="1147873"/>
                <a:ext cx="714356" cy="71262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i="1" dirty="0">
                    <a:solidFill>
                      <a:schemeClr val="tx1"/>
                    </a:solidFill>
                  </a:rPr>
                  <a:t>y</a:t>
                </a:r>
                <a:endParaRPr lang="ru-RU" sz="2400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xmlns="" id="{4E77CB18-89B0-4FED-9242-A32A7787B293}"/>
                  </a:ext>
                </a:extLst>
              </p:cNvPr>
              <p:cNvSpPr txBox="1"/>
              <p:nvPr/>
            </p:nvSpPr>
            <p:spPr>
              <a:xfrm>
                <a:off x="1829987" y="1813978"/>
                <a:ext cx="493803" cy="594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/>
                  <a:t>m</a:t>
                </a:r>
                <a:endParaRPr lang="ru-RU" sz="2400" i="1" dirty="0"/>
              </a:p>
            </p:txBody>
          </p:sp>
          <p:cxnSp>
            <p:nvCxnSpPr>
              <p:cNvPr id="63" name="Прямая со стрелкой 62">
                <a:extLst>
                  <a:ext uri="{FF2B5EF4-FFF2-40B4-BE49-F238E27FC236}">
                    <a16:creationId xmlns:a16="http://schemas.microsoft.com/office/drawing/2014/main" xmlns="" id="{EEB723B8-FA70-4BAA-A9EB-2C9B7FB5B1FE}"/>
                  </a:ext>
                </a:extLst>
              </p:cNvPr>
              <p:cNvCxnSpPr/>
              <p:nvPr/>
            </p:nvCxnSpPr>
            <p:spPr>
              <a:xfrm rot="10800000">
                <a:off x="2455731" y="1756182"/>
                <a:ext cx="704886" cy="4296"/>
              </a:xfrm>
              <a:prstGeom prst="straightConnector1">
                <a:avLst/>
              </a:prstGeom>
              <a:ln w="76200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Прямоугольник 63">
                <a:extLst>
                  <a:ext uri="{FF2B5EF4-FFF2-40B4-BE49-F238E27FC236}">
                    <a16:creationId xmlns:a16="http://schemas.microsoft.com/office/drawing/2014/main" xmlns="" id="{45555DED-7F17-495E-9DC1-5BFEABC25505}"/>
                  </a:ext>
                </a:extLst>
              </p:cNvPr>
              <p:cNvSpPr/>
              <p:nvPr/>
            </p:nvSpPr>
            <p:spPr>
              <a:xfrm>
                <a:off x="3160748" y="1143045"/>
                <a:ext cx="714356" cy="71262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i="1" dirty="0">
                    <a:solidFill>
                      <a:schemeClr val="tx1"/>
                    </a:solidFill>
                  </a:rPr>
                  <a:t>x</a:t>
                </a:r>
                <a:endParaRPr lang="ru-RU" sz="2400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xmlns="" id="{C6026ACD-101F-4706-A7E6-3617512E6CAC}"/>
                  </a:ext>
                </a:extLst>
              </p:cNvPr>
              <p:cNvSpPr txBox="1"/>
              <p:nvPr/>
            </p:nvSpPr>
            <p:spPr>
              <a:xfrm>
                <a:off x="3333536" y="1800042"/>
                <a:ext cx="334870" cy="594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/>
                  <a:t>r</a:t>
                </a:r>
                <a:endParaRPr lang="ru-RU" sz="2400" i="1" baseline="-25000" dirty="0"/>
              </a:p>
            </p:txBody>
          </p:sp>
        </p:grpSp>
        <p:cxnSp>
          <p:nvCxnSpPr>
            <p:cNvPr id="66" name="Прямая со стрелкой 65">
              <a:extLst>
                <a:ext uri="{FF2B5EF4-FFF2-40B4-BE49-F238E27FC236}">
                  <a16:creationId xmlns:a16="http://schemas.microsoft.com/office/drawing/2014/main" xmlns="" id="{EEB723B8-FA70-4BAA-A9EB-2C9B7FB5B1FE}"/>
                </a:ext>
              </a:extLst>
            </p:cNvPr>
            <p:cNvCxnSpPr/>
            <p:nvPr/>
          </p:nvCxnSpPr>
          <p:spPr>
            <a:xfrm>
              <a:off x="9060922" y="3999390"/>
              <a:ext cx="633073" cy="3858"/>
            </a:xfrm>
            <a:prstGeom prst="straightConnector1">
              <a:avLst/>
            </a:prstGeom>
            <a:ln w="762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xmlns="" id="{1A28BDFC-9071-4751-A506-78FB105A335B}"/>
              </a:ext>
            </a:extLst>
          </p:cNvPr>
          <p:cNvSpPr/>
          <p:nvPr/>
        </p:nvSpPr>
        <p:spPr>
          <a:xfrm>
            <a:off x="1464976" y="1122804"/>
            <a:ext cx="619628" cy="5533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</a:rPr>
              <a:t>x</a:t>
            </a:r>
            <a:endParaRPr lang="ru-RU" sz="2400" i="1" dirty="0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8FF264C-4253-44F9-83FA-A343C6FA36A0}"/>
              </a:ext>
            </a:extLst>
          </p:cNvPr>
          <p:cNvSpPr txBox="1"/>
          <p:nvPr/>
        </p:nvSpPr>
        <p:spPr>
          <a:xfrm>
            <a:off x="1542887" y="1640033"/>
            <a:ext cx="428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m</a:t>
            </a:r>
            <a:endParaRPr lang="ru-RU" sz="2400" i="1" dirty="0"/>
          </a:p>
        </p:txBody>
      </p:sp>
      <p:sp>
        <p:nvSpPr>
          <p:cNvPr id="69" name="Прямоугольник 68">
            <a:extLst>
              <a:ext uri="{FF2B5EF4-FFF2-40B4-BE49-F238E27FC236}">
                <a16:creationId xmlns:a16="http://schemas.microsoft.com/office/drawing/2014/main" xmlns="" id="{1985DEC2-C07A-4FAF-B16C-0B82350EB95D}"/>
              </a:ext>
            </a:extLst>
          </p:cNvPr>
          <p:cNvSpPr/>
          <p:nvPr/>
        </p:nvSpPr>
        <p:spPr>
          <a:xfrm>
            <a:off x="2697182" y="1119055"/>
            <a:ext cx="619628" cy="5533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i="1" dirty="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23BD65B7-182D-4F7E-9D74-FA911B7A4EF7}"/>
              </a:ext>
            </a:extLst>
          </p:cNvPr>
          <p:cNvSpPr txBox="1"/>
          <p:nvPr/>
        </p:nvSpPr>
        <p:spPr>
          <a:xfrm>
            <a:off x="2847057" y="1629212"/>
            <a:ext cx="290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r</a:t>
            </a:r>
            <a:endParaRPr lang="ru-RU" sz="2400" i="1" baseline="-25000" dirty="0"/>
          </a:p>
        </p:txBody>
      </p:sp>
      <p:sp>
        <p:nvSpPr>
          <p:cNvPr id="72" name="Прямоугольник 71">
            <a:extLst>
              <a:ext uri="{FF2B5EF4-FFF2-40B4-BE49-F238E27FC236}">
                <a16:creationId xmlns:a16="http://schemas.microsoft.com/office/drawing/2014/main" xmlns="" id="{3F4651D1-AC0C-4ED1-B853-A65E68130DBB}"/>
              </a:ext>
            </a:extLst>
          </p:cNvPr>
          <p:cNvSpPr/>
          <p:nvPr/>
        </p:nvSpPr>
        <p:spPr>
          <a:xfrm>
            <a:off x="4701361" y="1166040"/>
            <a:ext cx="2805754" cy="42198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sz="26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.load</a:t>
            </a:r>
            <a:r>
              <a:rPr lang="en-US" sz="26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ru-RU" sz="2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-чтение </a:t>
            </a:r>
            <a:endParaRPr lang="ru-RU" sz="2600" dirty="0"/>
          </a:p>
        </p:txBody>
      </p:sp>
      <p:sp>
        <p:nvSpPr>
          <p:cNvPr id="73" name="Прямоугольник 72">
            <a:extLst>
              <a:ext uri="{FF2B5EF4-FFF2-40B4-BE49-F238E27FC236}">
                <a16:creationId xmlns:a16="http://schemas.microsoft.com/office/drawing/2014/main" xmlns="" id="{22C428C1-0561-4C80-9957-951FD81B8438}"/>
              </a:ext>
            </a:extLst>
          </p:cNvPr>
          <p:cNvSpPr/>
          <p:nvPr/>
        </p:nvSpPr>
        <p:spPr>
          <a:xfrm>
            <a:off x="8876340" y="1104698"/>
            <a:ext cx="619628" cy="55335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</a:rPr>
              <a:t>x</a:t>
            </a:r>
            <a:endParaRPr lang="ru-RU" sz="2400" i="1" dirty="0">
              <a:solidFill>
                <a:schemeClr val="tx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8BAD4E27-B74F-462D-8476-527ADA645F9F}"/>
              </a:ext>
            </a:extLst>
          </p:cNvPr>
          <p:cNvSpPr txBox="1"/>
          <p:nvPr/>
        </p:nvSpPr>
        <p:spPr>
          <a:xfrm>
            <a:off x="8954251" y="1621927"/>
            <a:ext cx="428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m</a:t>
            </a:r>
            <a:endParaRPr lang="ru-RU" sz="2400" i="1" dirty="0"/>
          </a:p>
        </p:txBody>
      </p:sp>
      <p:cxnSp>
        <p:nvCxnSpPr>
          <p:cNvPr id="75" name="Прямая со стрелкой 74">
            <a:extLst>
              <a:ext uri="{FF2B5EF4-FFF2-40B4-BE49-F238E27FC236}">
                <a16:creationId xmlns:a16="http://schemas.microsoft.com/office/drawing/2014/main" xmlns="" id="{EA2CDB38-F83E-4A22-B3B7-525082E91961}"/>
              </a:ext>
            </a:extLst>
          </p:cNvPr>
          <p:cNvCxnSpPr/>
          <p:nvPr/>
        </p:nvCxnSpPr>
        <p:spPr>
          <a:xfrm>
            <a:off x="9505760" y="1381373"/>
            <a:ext cx="611414" cy="3336"/>
          </a:xfrm>
          <a:prstGeom prst="straightConnector1">
            <a:avLst/>
          </a:prstGeom>
          <a:ln w="762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Прямоугольник 75">
            <a:extLst>
              <a:ext uri="{FF2B5EF4-FFF2-40B4-BE49-F238E27FC236}">
                <a16:creationId xmlns:a16="http://schemas.microsoft.com/office/drawing/2014/main" xmlns="" id="{7389C00A-BBA7-47D8-ABD3-8A61BC6E77F9}"/>
              </a:ext>
            </a:extLst>
          </p:cNvPr>
          <p:cNvSpPr/>
          <p:nvPr/>
        </p:nvSpPr>
        <p:spPr>
          <a:xfrm>
            <a:off x="10108546" y="1089660"/>
            <a:ext cx="619628" cy="5533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</a:rPr>
              <a:t>x</a:t>
            </a:r>
            <a:endParaRPr lang="ru-RU" sz="2400" i="1" dirty="0">
              <a:solidFill>
                <a:schemeClr val="tx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6BC86448-C4D5-4884-95FE-7E91D4000593}"/>
              </a:ext>
            </a:extLst>
          </p:cNvPr>
          <p:cNvSpPr txBox="1"/>
          <p:nvPr/>
        </p:nvSpPr>
        <p:spPr>
          <a:xfrm>
            <a:off x="10258421" y="1611106"/>
            <a:ext cx="290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r</a:t>
            </a:r>
            <a:endParaRPr lang="ru-RU" sz="2400" i="1" baseline="-25000" dirty="0"/>
          </a:p>
        </p:txBody>
      </p:sp>
      <p:sp>
        <p:nvSpPr>
          <p:cNvPr id="43" name="Прямоугольник 42"/>
          <p:cNvSpPr/>
          <p:nvPr/>
        </p:nvSpPr>
        <p:spPr>
          <a:xfrm>
            <a:off x="1467422" y="1119068"/>
            <a:ext cx="619628" cy="5533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</a:rPr>
              <a:t>x</a:t>
            </a:r>
            <a:endParaRPr lang="ru-RU" sz="2400" i="1" dirty="0">
              <a:solidFill>
                <a:schemeClr val="tx1"/>
              </a:solidFill>
            </a:endParaRPr>
          </a:p>
        </p:txBody>
      </p:sp>
      <p:sp>
        <p:nvSpPr>
          <p:cNvPr id="48" name="Прямоугольник 47"/>
          <p:cNvSpPr/>
          <p:nvPr/>
        </p:nvSpPr>
        <p:spPr>
          <a:xfrm>
            <a:off x="1475973" y="2442494"/>
            <a:ext cx="619628" cy="5533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i="1" dirty="0">
              <a:solidFill>
                <a:schemeClr val="tx1"/>
              </a:solidFill>
            </a:endParaRPr>
          </a:p>
        </p:txBody>
      </p:sp>
      <p:sp>
        <p:nvSpPr>
          <p:cNvPr id="78" name="Прямоугольник 77"/>
          <p:cNvSpPr/>
          <p:nvPr/>
        </p:nvSpPr>
        <p:spPr>
          <a:xfrm>
            <a:off x="2697435" y="1117730"/>
            <a:ext cx="619628" cy="5533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i="1" dirty="0">
              <a:solidFill>
                <a:schemeClr val="tx1"/>
              </a:solidFill>
            </a:endParaRPr>
          </a:p>
        </p:txBody>
      </p:sp>
      <p:sp>
        <p:nvSpPr>
          <p:cNvPr id="79" name="Прямоугольник 78"/>
          <p:cNvSpPr/>
          <p:nvPr/>
        </p:nvSpPr>
        <p:spPr>
          <a:xfrm>
            <a:off x="2713895" y="2427608"/>
            <a:ext cx="619628" cy="5533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</a:rPr>
              <a:t>x</a:t>
            </a:r>
            <a:endParaRPr lang="ru-RU" sz="2400" i="1" dirty="0">
              <a:solidFill>
                <a:schemeClr val="tx1"/>
              </a:solidFill>
            </a:endParaRPr>
          </a:p>
        </p:txBody>
      </p:sp>
      <p:sp>
        <p:nvSpPr>
          <p:cNvPr id="80" name="Прямоугольник 79"/>
          <p:cNvSpPr/>
          <p:nvPr/>
        </p:nvSpPr>
        <p:spPr>
          <a:xfrm>
            <a:off x="8875119" y="1101881"/>
            <a:ext cx="619628" cy="5533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</a:rPr>
              <a:t>x</a:t>
            </a:r>
            <a:endParaRPr lang="ru-RU" sz="2400" i="1" dirty="0">
              <a:solidFill>
                <a:schemeClr val="tx1"/>
              </a:solidFill>
            </a:endParaRPr>
          </a:p>
        </p:txBody>
      </p:sp>
      <p:sp>
        <p:nvSpPr>
          <p:cNvPr id="81" name="Прямоугольник 80"/>
          <p:cNvSpPr/>
          <p:nvPr/>
        </p:nvSpPr>
        <p:spPr>
          <a:xfrm>
            <a:off x="10108568" y="1103326"/>
            <a:ext cx="619628" cy="553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</a:rPr>
              <a:t>x</a:t>
            </a:r>
            <a:endParaRPr lang="ru-RU" sz="2400" i="1" dirty="0">
              <a:solidFill>
                <a:schemeClr val="tx1"/>
              </a:solidFill>
            </a:endParaRPr>
          </a:p>
        </p:txBody>
      </p:sp>
      <p:sp>
        <p:nvSpPr>
          <p:cNvPr id="82" name="Прямоугольник 81">
            <a:extLst>
              <a:ext uri="{FF2B5EF4-FFF2-40B4-BE49-F238E27FC236}">
                <a16:creationId xmlns:a16="http://schemas.microsoft.com/office/drawing/2014/main" xmlns="" id="{45555DED-7F17-495E-9DC1-5BFEABC25505}"/>
              </a:ext>
            </a:extLst>
          </p:cNvPr>
          <p:cNvSpPr/>
          <p:nvPr/>
        </p:nvSpPr>
        <p:spPr>
          <a:xfrm>
            <a:off x="10104746" y="1096785"/>
            <a:ext cx="619628" cy="5593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</a:rPr>
              <a:t>x</a:t>
            </a:r>
            <a:endParaRPr lang="ru-RU" sz="2400" i="1" dirty="0">
              <a:solidFill>
                <a:schemeClr val="tx1"/>
              </a:solidFill>
            </a:endParaRPr>
          </a:p>
        </p:txBody>
      </p:sp>
      <p:sp>
        <p:nvSpPr>
          <p:cNvPr id="83" name="Прямоугольник 82">
            <a:extLst>
              <a:ext uri="{FF2B5EF4-FFF2-40B4-BE49-F238E27FC236}">
                <a16:creationId xmlns:a16="http://schemas.microsoft.com/office/drawing/2014/main" xmlns="" id="{45555DED-7F17-495E-9DC1-5BFEABC25505}"/>
              </a:ext>
            </a:extLst>
          </p:cNvPr>
          <p:cNvSpPr/>
          <p:nvPr/>
        </p:nvSpPr>
        <p:spPr>
          <a:xfrm>
            <a:off x="10113136" y="2427111"/>
            <a:ext cx="619628" cy="5605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</a:rPr>
              <a:t>x</a:t>
            </a:r>
            <a:endParaRPr lang="ru-RU" sz="2400" i="1" dirty="0">
              <a:solidFill>
                <a:schemeClr val="tx1"/>
              </a:solidFill>
            </a:endParaRPr>
          </a:p>
        </p:txBody>
      </p:sp>
      <p:sp>
        <p:nvSpPr>
          <p:cNvPr id="84" name="Прямоугольник 83"/>
          <p:cNvSpPr/>
          <p:nvPr/>
        </p:nvSpPr>
        <p:spPr>
          <a:xfrm>
            <a:off x="8884356" y="2427111"/>
            <a:ext cx="626511" cy="5594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</a:rPr>
              <a:t>x</a:t>
            </a:r>
            <a:endParaRPr lang="ru-RU" sz="2400" i="1" dirty="0">
              <a:solidFill>
                <a:schemeClr val="tx1"/>
              </a:solidFill>
            </a:endParaRPr>
          </a:p>
        </p:txBody>
      </p:sp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xmlns="" id="{FF56ECB5-D8B1-4696-885B-577BFE36214F}"/>
              </a:ext>
            </a:extLst>
          </p:cNvPr>
          <p:cNvSpPr/>
          <p:nvPr/>
        </p:nvSpPr>
        <p:spPr>
          <a:xfrm>
            <a:off x="4314910" y="5129854"/>
            <a:ext cx="3576019" cy="42198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sz="2600" b="1" i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6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.faa</a:t>
            </a:r>
            <a:r>
              <a:rPr lang="en-US" sz="26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(1)</a:t>
            </a:r>
            <a:r>
              <a:rPr lang="ru-RU" sz="2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-увеличение</a:t>
            </a:r>
            <a:endParaRPr lang="ru-RU" sz="2600" dirty="0"/>
          </a:p>
        </p:txBody>
      </p:sp>
      <p:grpSp>
        <p:nvGrpSpPr>
          <p:cNvPr id="87" name="Группа 86">
            <a:extLst>
              <a:ext uri="{FF2B5EF4-FFF2-40B4-BE49-F238E27FC236}">
                <a16:creationId xmlns:a16="http://schemas.microsoft.com/office/drawing/2014/main" xmlns="" id="{97B3C7F2-C7D9-46CE-A744-445AC32C5EF2}"/>
              </a:ext>
            </a:extLst>
          </p:cNvPr>
          <p:cNvGrpSpPr/>
          <p:nvPr/>
        </p:nvGrpSpPr>
        <p:grpSpPr>
          <a:xfrm>
            <a:off x="1205343" y="5102784"/>
            <a:ext cx="2304569" cy="982643"/>
            <a:chOff x="1740165" y="1143045"/>
            <a:chExt cx="2656885" cy="1265481"/>
          </a:xfrm>
        </p:grpSpPr>
        <p:sp>
          <p:nvSpPr>
            <p:cNvPr id="88" name="Прямоугольник 87"/>
            <p:cNvSpPr/>
            <p:nvPr/>
          </p:nvSpPr>
          <p:spPr>
            <a:xfrm>
              <a:off x="1740165" y="1147873"/>
              <a:ext cx="714356" cy="7126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>
                  <a:solidFill>
                    <a:schemeClr val="tx1"/>
                  </a:solidFill>
                </a:rPr>
                <a:t>x</a:t>
              </a:r>
              <a:endParaRPr lang="ru-RU" sz="2400" i="1" dirty="0">
                <a:solidFill>
                  <a:schemeClr val="tx1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829987" y="1813978"/>
              <a:ext cx="493803" cy="594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m</a:t>
              </a:r>
              <a:endParaRPr lang="ru-RU" sz="2400" i="1" dirty="0"/>
            </a:p>
          </p:txBody>
        </p:sp>
        <p:sp>
          <p:nvSpPr>
            <p:cNvPr id="90" name="Прямоугольник 89"/>
            <p:cNvSpPr/>
            <p:nvPr/>
          </p:nvSpPr>
          <p:spPr>
            <a:xfrm>
              <a:off x="2653171" y="1143045"/>
              <a:ext cx="1743879" cy="71262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 smtClean="0">
                  <a:solidFill>
                    <a:schemeClr val="tx1"/>
                  </a:solidFill>
                </a:rPr>
                <a:t>y = x + 1</a:t>
              </a:r>
              <a:endParaRPr lang="ru-RU" sz="2400" i="1" dirty="0">
                <a:solidFill>
                  <a:schemeClr val="tx1"/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3333536" y="1800042"/>
              <a:ext cx="334870" cy="594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r</a:t>
              </a:r>
              <a:endParaRPr lang="ru-RU" sz="2400" i="1" baseline="-25000" dirty="0"/>
            </a:p>
          </p:txBody>
        </p:sp>
      </p:grpSp>
      <p:grpSp>
        <p:nvGrpSpPr>
          <p:cNvPr id="93" name="Группа 92">
            <a:extLst>
              <a:ext uri="{FF2B5EF4-FFF2-40B4-BE49-F238E27FC236}">
                <a16:creationId xmlns:a16="http://schemas.microsoft.com/office/drawing/2014/main" xmlns="" id="{8701AB85-9D1B-4A07-945A-B0C828F5EA28}"/>
              </a:ext>
            </a:extLst>
          </p:cNvPr>
          <p:cNvGrpSpPr/>
          <p:nvPr/>
        </p:nvGrpSpPr>
        <p:grpSpPr>
          <a:xfrm>
            <a:off x="8880757" y="5098875"/>
            <a:ext cx="1851834" cy="982643"/>
            <a:chOff x="1740165" y="1143045"/>
            <a:chExt cx="2134939" cy="1265481"/>
          </a:xfrm>
        </p:grpSpPr>
        <p:sp>
          <p:nvSpPr>
            <p:cNvPr id="95" name="Прямоугольник 94">
              <a:extLst>
                <a:ext uri="{FF2B5EF4-FFF2-40B4-BE49-F238E27FC236}">
                  <a16:creationId xmlns:a16="http://schemas.microsoft.com/office/drawing/2014/main" xmlns="" id="{82A98D37-D45F-49A4-ABBC-450579D3FC46}"/>
                </a:ext>
              </a:extLst>
            </p:cNvPr>
            <p:cNvSpPr/>
            <p:nvPr/>
          </p:nvSpPr>
          <p:spPr>
            <a:xfrm>
              <a:off x="1740165" y="1147873"/>
              <a:ext cx="714356" cy="7126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>
                  <a:solidFill>
                    <a:schemeClr val="tx1"/>
                  </a:solidFill>
                </a:rPr>
                <a:t>y</a:t>
              </a:r>
              <a:endParaRPr lang="ru-RU" sz="2400" i="1" dirty="0">
                <a:solidFill>
                  <a:schemeClr val="tx1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xmlns="" id="{4E77CB18-89B0-4FED-9242-A32A7787B293}"/>
                </a:ext>
              </a:extLst>
            </p:cNvPr>
            <p:cNvSpPr txBox="1"/>
            <p:nvPr/>
          </p:nvSpPr>
          <p:spPr>
            <a:xfrm>
              <a:off x="1829987" y="1813978"/>
              <a:ext cx="493803" cy="594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m</a:t>
              </a:r>
              <a:endParaRPr lang="ru-RU" sz="2400" i="1" dirty="0"/>
            </a:p>
          </p:txBody>
        </p:sp>
        <p:sp>
          <p:nvSpPr>
            <p:cNvPr id="98" name="Прямоугольник 97">
              <a:extLst>
                <a:ext uri="{FF2B5EF4-FFF2-40B4-BE49-F238E27FC236}">
                  <a16:creationId xmlns:a16="http://schemas.microsoft.com/office/drawing/2014/main" xmlns="" id="{45555DED-7F17-495E-9DC1-5BFEABC25505}"/>
                </a:ext>
              </a:extLst>
            </p:cNvPr>
            <p:cNvSpPr/>
            <p:nvPr/>
          </p:nvSpPr>
          <p:spPr>
            <a:xfrm>
              <a:off x="3160748" y="1143045"/>
              <a:ext cx="714356" cy="71262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>
                  <a:solidFill>
                    <a:schemeClr val="tx1"/>
                  </a:solidFill>
                </a:rPr>
                <a:t>y</a:t>
              </a:r>
              <a:endParaRPr lang="ru-RU" sz="2400" i="1" dirty="0">
                <a:solidFill>
                  <a:schemeClr val="tx1"/>
                </a:solidFill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xmlns="" id="{C6026ACD-101F-4706-A7E6-3617512E6CAC}"/>
                </a:ext>
              </a:extLst>
            </p:cNvPr>
            <p:cNvSpPr txBox="1"/>
            <p:nvPr/>
          </p:nvSpPr>
          <p:spPr>
            <a:xfrm>
              <a:off x="3333536" y="1800042"/>
              <a:ext cx="334870" cy="594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r</a:t>
              </a:r>
              <a:endParaRPr lang="ru-RU" sz="2400" i="1" baseline="-25000" dirty="0"/>
            </a:p>
          </p:txBody>
        </p:sp>
      </p:grpSp>
      <p:cxnSp>
        <p:nvCxnSpPr>
          <p:cNvPr id="103" name="Прямая со стрелкой 102">
            <a:extLst>
              <a:ext uri="{FF2B5EF4-FFF2-40B4-BE49-F238E27FC236}">
                <a16:creationId xmlns:a16="http://schemas.microsoft.com/office/drawing/2014/main" xmlns="" id="{EEB723B8-FA70-4BAA-A9EB-2C9B7FB5B1FE}"/>
              </a:ext>
            </a:extLst>
          </p:cNvPr>
          <p:cNvCxnSpPr/>
          <p:nvPr/>
        </p:nvCxnSpPr>
        <p:spPr>
          <a:xfrm rot="10800000">
            <a:off x="9500390" y="5379101"/>
            <a:ext cx="611414" cy="3336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Прямая со стрелкой 103">
            <a:extLst>
              <a:ext uri="{FF2B5EF4-FFF2-40B4-BE49-F238E27FC236}">
                <a16:creationId xmlns:a16="http://schemas.microsoft.com/office/drawing/2014/main" xmlns="" id="{EA2CDB38-F83E-4A22-B3B7-525082E91961}"/>
              </a:ext>
            </a:extLst>
          </p:cNvPr>
          <p:cNvCxnSpPr/>
          <p:nvPr/>
        </p:nvCxnSpPr>
        <p:spPr>
          <a:xfrm>
            <a:off x="3749595" y="1434105"/>
            <a:ext cx="611414" cy="3336"/>
          </a:xfrm>
          <a:prstGeom prst="straightConnector1">
            <a:avLst/>
          </a:prstGeom>
          <a:ln w="762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Прямая со стрелкой 104">
            <a:extLst>
              <a:ext uri="{FF2B5EF4-FFF2-40B4-BE49-F238E27FC236}">
                <a16:creationId xmlns:a16="http://schemas.microsoft.com/office/drawing/2014/main" xmlns="" id="{EA2CDB38-F83E-4A22-B3B7-525082E91961}"/>
              </a:ext>
            </a:extLst>
          </p:cNvPr>
          <p:cNvCxnSpPr/>
          <p:nvPr/>
        </p:nvCxnSpPr>
        <p:spPr>
          <a:xfrm>
            <a:off x="7835249" y="1413777"/>
            <a:ext cx="611414" cy="3336"/>
          </a:xfrm>
          <a:prstGeom prst="straightConnector1">
            <a:avLst/>
          </a:prstGeom>
          <a:ln w="762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Прямая со стрелкой 106">
            <a:extLst>
              <a:ext uri="{FF2B5EF4-FFF2-40B4-BE49-F238E27FC236}">
                <a16:creationId xmlns:a16="http://schemas.microsoft.com/office/drawing/2014/main" xmlns="" id="{EA2CDB38-F83E-4A22-B3B7-525082E91961}"/>
              </a:ext>
            </a:extLst>
          </p:cNvPr>
          <p:cNvCxnSpPr/>
          <p:nvPr/>
        </p:nvCxnSpPr>
        <p:spPr>
          <a:xfrm>
            <a:off x="3732660" y="2692815"/>
            <a:ext cx="611414" cy="3336"/>
          </a:xfrm>
          <a:prstGeom prst="straightConnector1">
            <a:avLst/>
          </a:prstGeom>
          <a:ln w="762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Прямая со стрелкой 107">
            <a:extLst>
              <a:ext uri="{FF2B5EF4-FFF2-40B4-BE49-F238E27FC236}">
                <a16:creationId xmlns:a16="http://schemas.microsoft.com/office/drawing/2014/main" xmlns="" id="{EA2CDB38-F83E-4A22-B3B7-525082E91961}"/>
              </a:ext>
            </a:extLst>
          </p:cNvPr>
          <p:cNvCxnSpPr/>
          <p:nvPr/>
        </p:nvCxnSpPr>
        <p:spPr>
          <a:xfrm>
            <a:off x="7818314" y="2672488"/>
            <a:ext cx="611414" cy="3336"/>
          </a:xfrm>
          <a:prstGeom prst="straightConnector1">
            <a:avLst/>
          </a:prstGeom>
          <a:ln w="762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Прямая со стрелкой 110">
            <a:extLst>
              <a:ext uri="{FF2B5EF4-FFF2-40B4-BE49-F238E27FC236}">
                <a16:creationId xmlns:a16="http://schemas.microsoft.com/office/drawing/2014/main" xmlns="" id="{EA2CDB38-F83E-4A22-B3B7-525082E91961}"/>
              </a:ext>
            </a:extLst>
          </p:cNvPr>
          <p:cNvCxnSpPr/>
          <p:nvPr/>
        </p:nvCxnSpPr>
        <p:spPr>
          <a:xfrm>
            <a:off x="3740278" y="4056759"/>
            <a:ext cx="611414" cy="3336"/>
          </a:xfrm>
          <a:prstGeom prst="straightConnector1">
            <a:avLst/>
          </a:prstGeom>
          <a:ln w="762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Прямая со стрелкой 111">
            <a:extLst>
              <a:ext uri="{FF2B5EF4-FFF2-40B4-BE49-F238E27FC236}">
                <a16:creationId xmlns:a16="http://schemas.microsoft.com/office/drawing/2014/main" xmlns="" id="{EA2CDB38-F83E-4A22-B3B7-525082E91961}"/>
              </a:ext>
            </a:extLst>
          </p:cNvPr>
          <p:cNvCxnSpPr/>
          <p:nvPr/>
        </p:nvCxnSpPr>
        <p:spPr>
          <a:xfrm>
            <a:off x="7801379" y="4032801"/>
            <a:ext cx="611414" cy="3336"/>
          </a:xfrm>
          <a:prstGeom prst="straightConnector1">
            <a:avLst/>
          </a:prstGeom>
          <a:ln w="762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Прямая со стрелкой 119">
            <a:extLst>
              <a:ext uri="{FF2B5EF4-FFF2-40B4-BE49-F238E27FC236}">
                <a16:creationId xmlns:a16="http://schemas.microsoft.com/office/drawing/2014/main" xmlns="" id="{EA2CDB38-F83E-4A22-B3B7-525082E91961}"/>
              </a:ext>
            </a:extLst>
          </p:cNvPr>
          <p:cNvCxnSpPr/>
          <p:nvPr/>
        </p:nvCxnSpPr>
        <p:spPr>
          <a:xfrm>
            <a:off x="3712054" y="5383205"/>
            <a:ext cx="611414" cy="3336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Прямая со стрелкой 120">
            <a:extLst>
              <a:ext uri="{FF2B5EF4-FFF2-40B4-BE49-F238E27FC236}">
                <a16:creationId xmlns:a16="http://schemas.microsoft.com/office/drawing/2014/main" xmlns="" id="{EA2CDB38-F83E-4A22-B3B7-525082E91961}"/>
              </a:ext>
            </a:extLst>
          </p:cNvPr>
          <p:cNvCxnSpPr/>
          <p:nvPr/>
        </p:nvCxnSpPr>
        <p:spPr>
          <a:xfrm>
            <a:off x="7976357" y="5393113"/>
            <a:ext cx="611414" cy="3336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90521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/>
          <p:cNvSpPr txBox="1">
            <a:spLocks/>
          </p:cNvSpPr>
          <p:nvPr/>
        </p:nvSpPr>
        <p:spPr>
          <a:xfrm>
            <a:off x="0" y="241150"/>
            <a:ext cx="12192000" cy="612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Атомарные операции </a:t>
            </a:r>
            <a:r>
              <a:rPr lang="en-US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load, store, SWP (swap)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70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848802" y="1100226"/>
            <a:ext cx="619628" cy="5533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</a:rPr>
              <a:t>x</a:t>
            </a:r>
            <a:endParaRPr lang="ru-RU" sz="24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26713" y="1617455"/>
            <a:ext cx="428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m</a:t>
            </a:r>
            <a:endParaRPr lang="ru-RU" sz="2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3081008" y="1096477"/>
            <a:ext cx="619628" cy="5533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30883" y="1606634"/>
            <a:ext cx="290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r</a:t>
            </a:r>
            <a:endParaRPr lang="ru-RU" sz="2400" i="1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Заголовок 1"/>
          <p:cNvSpPr txBox="1">
            <a:spLocks/>
          </p:cNvSpPr>
          <p:nvPr/>
        </p:nvSpPr>
        <p:spPr>
          <a:xfrm>
            <a:off x="1085813" y="2031910"/>
            <a:ext cx="10010775" cy="53021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load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чтение переменной из ячейки памяти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208889" y="6177038"/>
            <a:ext cx="392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r – </a:t>
            </a:r>
            <a:r>
              <a:rPr lang="ru-RU" sz="2400" dirty="0"/>
              <a:t>регистр процессора</a:t>
            </a:r>
            <a:endParaRPr lang="ru-RU" sz="2400" baseline="-25000" dirty="0"/>
          </a:p>
        </p:txBody>
      </p:sp>
      <p:sp>
        <p:nvSpPr>
          <p:cNvPr id="34" name="TextBox 33"/>
          <p:cNvSpPr txBox="1"/>
          <p:nvPr/>
        </p:nvSpPr>
        <p:spPr>
          <a:xfrm>
            <a:off x="1818472" y="6177038"/>
            <a:ext cx="3738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m</a:t>
            </a:r>
            <a:r>
              <a:rPr lang="en-US" sz="2400" dirty="0"/>
              <a:t> – </a:t>
            </a:r>
            <a:r>
              <a:rPr lang="ru-RU" sz="2400" dirty="0"/>
              <a:t>ячейка памяти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FF56ECB5-D8B1-4696-885B-577BFE36214F}"/>
              </a:ext>
            </a:extLst>
          </p:cNvPr>
          <p:cNvSpPr/>
          <p:nvPr/>
        </p:nvSpPr>
        <p:spPr>
          <a:xfrm>
            <a:off x="5288384" y="1301508"/>
            <a:ext cx="1556859" cy="42198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sz="2600" b="1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600" b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.load</a:t>
            </a:r>
            <a:r>
              <a:rPr lang="en-US" sz="26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ru-RU" sz="2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xmlns="" id="{82A98D37-D45F-49A4-ABBC-450579D3FC46}"/>
              </a:ext>
            </a:extLst>
          </p:cNvPr>
          <p:cNvSpPr/>
          <p:nvPr/>
        </p:nvSpPr>
        <p:spPr>
          <a:xfrm>
            <a:off x="8413491" y="1082120"/>
            <a:ext cx="619628" cy="5533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</a:rPr>
              <a:t>x</a:t>
            </a:r>
            <a:endParaRPr lang="ru-RU" sz="2400" i="1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4E77CB18-89B0-4FED-9242-A32A7787B293}"/>
              </a:ext>
            </a:extLst>
          </p:cNvPr>
          <p:cNvSpPr txBox="1"/>
          <p:nvPr/>
        </p:nvSpPr>
        <p:spPr>
          <a:xfrm>
            <a:off x="8491402" y="1599349"/>
            <a:ext cx="428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m</a:t>
            </a:r>
            <a:endParaRPr lang="ru-RU" sz="2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xmlns="" id="{EEB723B8-FA70-4BAA-A9EB-2C9B7FB5B1FE}"/>
              </a:ext>
            </a:extLst>
          </p:cNvPr>
          <p:cNvCxnSpPr/>
          <p:nvPr/>
        </p:nvCxnSpPr>
        <p:spPr>
          <a:xfrm>
            <a:off x="9042911" y="1358795"/>
            <a:ext cx="611414" cy="3336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xmlns="" id="{45555DED-7F17-495E-9DC1-5BFEABC25505}"/>
              </a:ext>
            </a:extLst>
          </p:cNvPr>
          <p:cNvSpPr/>
          <p:nvPr/>
        </p:nvSpPr>
        <p:spPr>
          <a:xfrm>
            <a:off x="9645697" y="1078371"/>
            <a:ext cx="619628" cy="5533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</a:rPr>
              <a:t>x</a:t>
            </a:r>
            <a:endParaRPr lang="ru-RU" sz="2400" i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C6026ACD-101F-4706-A7E6-3617512E6CAC}"/>
              </a:ext>
            </a:extLst>
          </p:cNvPr>
          <p:cNvSpPr txBox="1"/>
          <p:nvPr/>
        </p:nvSpPr>
        <p:spPr>
          <a:xfrm>
            <a:off x="9795572" y="1588528"/>
            <a:ext cx="290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r</a:t>
            </a:r>
            <a:endParaRPr lang="ru-RU" sz="2400" i="1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xmlns="" id="{FF56ECB5-D8B1-4696-885B-577BFE36214F}"/>
              </a:ext>
            </a:extLst>
          </p:cNvPr>
          <p:cNvSpPr/>
          <p:nvPr/>
        </p:nvSpPr>
        <p:spPr>
          <a:xfrm>
            <a:off x="5286199" y="3053581"/>
            <a:ext cx="1556859" cy="42198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sz="26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.store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ru-RU" sz="2600" b="1" dirty="0"/>
          </a:p>
        </p:txBody>
      </p:sp>
      <p:sp>
        <p:nvSpPr>
          <p:cNvPr id="42" name="Заголовок 1"/>
          <p:cNvSpPr txBox="1">
            <a:spLocks/>
          </p:cNvSpPr>
          <p:nvPr/>
        </p:nvSpPr>
        <p:spPr>
          <a:xfrm>
            <a:off x="1086816" y="3808240"/>
            <a:ext cx="10010775" cy="53021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store</a:t>
            </a:r>
            <a:r>
              <a:rPr lang="en-US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ru-RU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запись переменной в ячейку памяти</a:t>
            </a:r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xmlns="" id="{97B3C7F2-C7D9-46CE-A744-445AC32C5EF2}"/>
              </a:ext>
            </a:extLst>
          </p:cNvPr>
          <p:cNvGrpSpPr/>
          <p:nvPr/>
        </p:nvGrpSpPr>
        <p:grpSpPr>
          <a:xfrm>
            <a:off x="1859650" y="2951609"/>
            <a:ext cx="1851834" cy="920124"/>
            <a:chOff x="1740165" y="1143045"/>
            <a:chExt cx="2134939" cy="1184967"/>
          </a:xfrm>
        </p:grpSpPr>
        <p:sp>
          <p:nvSpPr>
            <p:cNvPr id="44" name="Прямоугольник 43"/>
            <p:cNvSpPr/>
            <p:nvPr/>
          </p:nvSpPr>
          <p:spPr>
            <a:xfrm>
              <a:off x="1740165" y="1147873"/>
              <a:ext cx="714356" cy="7126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400" i="1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829987" y="1813978"/>
              <a:ext cx="476909" cy="514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m</a:t>
              </a:r>
              <a:endParaRPr lang="ru-RU" sz="2400" i="1" dirty="0"/>
            </a:p>
          </p:txBody>
        </p:sp>
        <p:sp>
          <p:nvSpPr>
            <p:cNvPr id="46" name="Прямоугольник 45"/>
            <p:cNvSpPr/>
            <p:nvPr/>
          </p:nvSpPr>
          <p:spPr>
            <a:xfrm>
              <a:off x="3160748" y="1143045"/>
              <a:ext cx="714356" cy="71262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/>
                <a:t>x</a:t>
              </a:r>
              <a:endParaRPr lang="ru-RU" sz="2400" i="1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333536" y="1800043"/>
              <a:ext cx="323413" cy="514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r</a:t>
              </a:r>
              <a:endParaRPr lang="ru-RU" sz="2400" i="1" baseline="-25000" dirty="0"/>
            </a:p>
          </p:txBody>
        </p: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xmlns="" id="{8701AB85-9D1B-4A07-945A-B0C828F5EA28}"/>
              </a:ext>
            </a:extLst>
          </p:cNvPr>
          <p:cNvGrpSpPr/>
          <p:nvPr/>
        </p:nvGrpSpPr>
        <p:grpSpPr>
          <a:xfrm>
            <a:off x="8425055" y="2948146"/>
            <a:ext cx="1851834" cy="920124"/>
            <a:chOff x="1740165" y="1143045"/>
            <a:chExt cx="2134939" cy="1184967"/>
          </a:xfrm>
        </p:grpSpPr>
        <p:sp>
          <p:nvSpPr>
            <p:cNvPr id="49" name="Прямоугольник 48">
              <a:extLst>
                <a:ext uri="{FF2B5EF4-FFF2-40B4-BE49-F238E27FC236}">
                  <a16:creationId xmlns:a16="http://schemas.microsoft.com/office/drawing/2014/main" xmlns="" id="{82A98D37-D45F-49A4-ABBC-450579D3FC46}"/>
                </a:ext>
              </a:extLst>
            </p:cNvPr>
            <p:cNvSpPr/>
            <p:nvPr/>
          </p:nvSpPr>
          <p:spPr>
            <a:xfrm>
              <a:off x="1740165" y="1147873"/>
              <a:ext cx="714356" cy="7126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/>
                <a:t>x</a:t>
              </a:r>
              <a:endParaRPr lang="ru-RU" sz="2400" i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4E77CB18-89B0-4FED-9242-A32A7787B293}"/>
                </a:ext>
              </a:extLst>
            </p:cNvPr>
            <p:cNvSpPr txBox="1"/>
            <p:nvPr/>
          </p:nvSpPr>
          <p:spPr>
            <a:xfrm>
              <a:off x="1829987" y="1813978"/>
              <a:ext cx="476909" cy="514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m</a:t>
              </a:r>
              <a:endParaRPr lang="ru-RU" sz="2400" i="1" dirty="0"/>
            </a:p>
          </p:txBody>
        </p:sp>
        <p:cxnSp>
          <p:nvCxnSpPr>
            <p:cNvPr id="51" name="Прямая со стрелкой 50">
              <a:extLst>
                <a:ext uri="{FF2B5EF4-FFF2-40B4-BE49-F238E27FC236}">
                  <a16:creationId xmlns:a16="http://schemas.microsoft.com/office/drawing/2014/main" xmlns="" id="{EEB723B8-FA70-4BAA-A9EB-2C9B7FB5B1FE}"/>
                </a:ext>
              </a:extLst>
            </p:cNvPr>
            <p:cNvCxnSpPr/>
            <p:nvPr/>
          </p:nvCxnSpPr>
          <p:spPr>
            <a:xfrm rot="10800000">
              <a:off x="2465811" y="1504184"/>
              <a:ext cx="704886" cy="4296"/>
            </a:xfrm>
            <a:prstGeom prst="straightConnector1">
              <a:avLst/>
            </a:prstGeom>
            <a:ln w="762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Прямоугольник 51">
              <a:extLst>
                <a:ext uri="{FF2B5EF4-FFF2-40B4-BE49-F238E27FC236}">
                  <a16:creationId xmlns:a16="http://schemas.microsoft.com/office/drawing/2014/main" xmlns="" id="{45555DED-7F17-495E-9DC1-5BFEABC25505}"/>
                </a:ext>
              </a:extLst>
            </p:cNvPr>
            <p:cNvSpPr/>
            <p:nvPr/>
          </p:nvSpPr>
          <p:spPr>
            <a:xfrm>
              <a:off x="3160748" y="1143045"/>
              <a:ext cx="714356" cy="71262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/>
                <a:t>x</a:t>
              </a:r>
              <a:endParaRPr lang="ru-RU" sz="2400" i="1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C6026ACD-101F-4706-A7E6-3617512E6CAC}"/>
                </a:ext>
              </a:extLst>
            </p:cNvPr>
            <p:cNvSpPr txBox="1"/>
            <p:nvPr/>
          </p:nvSpPr>
          <p:spPr>
            <a:xfrm>
              <a:off x="3333536" y="1800043"/>
              <a:ext cx="323413" cy="514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r</a:t>
              </a:r>
              <a:endParaRPr lang="ru-RU" sz="2400" i="1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452670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/>
          <p:cNvSpPr txBox="1">
            <a:spLocks/>
          </p:cNvSpPr>
          <p:nvPr/>
        </p:nvSpPr>
        <p:spPr>
          <a:xfrm>
            <a:off x="0" y="241150"/>
            <a:ext cx="12192000" cy="612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Атомарные операции </a:t>
            </a:r>
            <a:r>
              <a:rPr lang="en-US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load, store, SWP (swap)</a:t>
            </a: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879057" y="5590724"/>
            <a:ext cx="8402849" cy="4276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swp</a:t>
            </a:r>
            <a:r>
              <a:rPr lang="ru-RU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ru-RU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обмен между переменной и ячейкой памяти</a:t>
            </a:r>
            <a:endParaRPr lang="en-US" sz="24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sz="24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71</a:t>
            </a:fld>
            <a:endParaRPr lang="ru-RU" dirty="0"/>
          </a:p>
        </p:txBody>
      </p:sp>
      <p:sp>
        <p:nvSpPr>
          <p:cNvPr id="33" name="TextBox 32"/>
          <p:cNvSpPr txBox="1"/>
          <p:nvPr/>
        </p:nvSpPr>
        <p:spPr>
          <a:xfrm>
            <a:off x="6208889" y="6177038"/>
            <a:ext cx="392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r – </a:t>
            </a:r>
            <a:r>
              <a:rPr lang="ru-RU" sz="2400" dirty="0"/>
              <a:t>регистр процессора</a:t>
            </a:r>
            <a:endParaRPr lang="ru-RU" sz="2400" baseline="-25000" dirty="0"/>
          </a:p>
        </p:txBody>
      </p:sp>
      <p:sp>
        <p:nvSpPr>
          <p:cNvPr id="34" name="TextBox 33"/>
          <p:cNvSpPr txBox="1"/>
          <p:nvPr/>
        </p:nvSpPr>
        <p:spPr>
          <a:xfrm>
            <a:off x="1818472" y="6177038"/>
            <a:ext cx="3738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m</a:t>
            </a:r>
            <a:r>
              <a:rPr lang="en-US" sz="2400" dirty="0"/>
              <a:t> – </a:t>
            </a:r>
            <a:r>
              <a:rPr lang="ru-RU" sz="2400" dirty="0"/>
              <a:t>ячейка памяти</a:t>
            </a: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xmlns="" id="{FF56ECB5-D8B1-4696-885B-577BFE36214F}"/>
              </a:ext>
            </a:extLst>
          </p:cNvPr>
          <p:cNvSpPr/>
          <p:nvPr/>
        </p:nvSpPr>
        <p:spPr>
          <a:xfrm>
            <a:off x="5286199" y="3053581"/>
            <a:ext cx="1556859" cy="42198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sz="2600" b="1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600" b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.store</a:t>
            </a:r>
            <a:r>
              <a:rPr lang="en-US" sz="26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ru-RU" sz="2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Заголовок 1"/>
          <p:cNvSpPr txBox="1">
            <a:spLocks/>
          </p:cNvSpPr>
          <p:nvPr/>
        </p:nvSpPr>
        <p:spPr>
          <a:xfrm>
            <a:off x="1086816" y="3808240"/>
            <a:ext cx="10010775" cy="53021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store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запись переменной в ячейку памяти</a:t>
            </a:r>
          </a:p>
        </p:txBody>
      </p:sp>
      <p:sp>
        <p:nvSpPr>
          <p:cNvPr id="44" name="Прямоугольник 43"/>
          <p:cNvSpPr/>
          <p:nvPr/>
        </p:nvSpPr>
        <p:spPr>
          <a:xfrm>
            <a:off x="1859650" y="2955358"/>
            <a:ext cx="619628" cy="5533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937561" y="3472587"/>
            <a:ext cx="428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m</a:t>
            </a:r>
            <a:endParaRPr lang="ru-RU" sz="2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Прямоугольник 45"/>
          <p:cNvSpPr/>
          <p:nvPr/>
        </p:nvSpPr>
        <p:spPr>
          <a:xfrm>
            <a:off x="3091856" y="2951609"/>
            <a:ext cx="619628" cy="5533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ru-RU" sz="2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241731" y="3461766"/>
            <a:ext cx="290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r</a:t>
            </a:r>
            <a:endParaRPr lang="ru-RU" sz="2400" i="1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xmlns="" id="{82A98D37-D45F-49A4-ABBC-450579D3FC46}"/>
              </a:ext>
            </a:extLst>
          </p:cNvPr>
          <p:cNvSpPr/>
          <p:nvPr/>
        </p:nvSpPr>
        <p:spPr>
          <a:xfrm>
            <a:off x="8425055" y="2951895"/>
            <a:ext cx="619628" cy="5533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ru-RU" sz="2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E77CB18-89B0-4FED-9242-A32A7787B293}"/>
              </a:ext>
            </a:extLst>
          </p:cNvPr>
          <p:cNvSpPr txBox="1"/>
          <p:nvPr/>
        </p:nvSpPr>
        <p:spPr>
          <a:xfrm>
            <a:off x="8502966" y="3469124"/>
            <a:ext cx="428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m</a:t>
            </a:r>
            <a:endParaRPr lang="ru-RU" sz="2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xmlns="" id="{EEB723B8-FA70-4BAA-A9EB-2C9B7FB5B1FE}"/>
              </a:ext>
            </a:extLst>
          </p:cNvPr>
          <p:cNvCxnSpPr/>
          <p:nvPr/>
        </p:nvCxnSpPr>
        <p:spPr>
          <a:xfrm rot="10800000">
            <a:off x="9054476" y="3228570"/>
            <a:ext cx="611414" cy="3336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xmlns="" id="{45555DED-7F17-495E-9DC1-5BFEABC25505}"/>
              </a:ext>
            </a:extLst>
          </p:cNvPr>
          <p:cNvSpPr/>
          <p:nvPr/>
        </p:nvSpPr>
        <p:spPr>
          <a:xfrm>
            <a:off x="9657261" y="2948146"/>
            <a:ext cx="619628" cy="5533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ru-RU" sz="2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C6026ACD-101F-4706-A7E6-3617512E6CAC}"/>
              </a:ext>
            </a:extLst>
          </p:cNvPr>
          <p:cNvSpPr txBox="1"/>
          <p:nvPr/>
        </p:nvSpPr>
        <p:spPr>
          <a:xfrm>
            <a:off x="9807136" y="3458303"/>
            <a:ext cx="290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r</a:t>
            </a:r>
            <a:endParaRPr lang="ru-RU" sz="2400" i="1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xmlns="" id="{FF56ECB5-D8B1-4696-885B-577BFE36214F}"/>
              </a:ext>
            </a:extLst>
          </p:cNvPr>
          <p:cNvSpPr/>
          <p:nvPr/>
        </p:nvSpPr>
        <p:spPr>
          <a:xfrm>
            <a:off x="5291405" y="4819410"/>
            <a:ext cx="1556859" cy="42198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sz="26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.swp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(y)</a:t>
            </a:r>
            <a:endParaRPr lang="ru-RU" sz="2600" b="1" dirty="0"/>
          </a:p>
        </p:txBody>
      </p: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xmlns="" id="{97B3C7F2-C7D9-46CE-A744-445AC32C5EF2}"/>
              </a:ext>
            </a:extLst>
          </p:cNvPr>
          <p:cNvGrpSpPr/>
          <p:nvPr/>
        </p:nvGrpSpPr>
        <p:grpSpPr>
          <a:xfrm>
            <a:off x="1843173" y="4668161"/>
            <a:ext cx="1851834" cy="920124"/>
            <a:chOff x="1740165" y="1143045"/>
            <a:chExt cx="2134939" cy="1184967"/>
          </a:xfrm>
        </p:grpSpPr>
        <p:sp>
          <p:nvSpPr>
            <p:cNvPr id="56" name="Прямоугольник 55"/>
            <p:cNvSpPr/>
            <p:nvPr/>
          </p:nvSpPr>
          <p:spPr>
            <a:xfrm>
              <a:off x="1740165" y="1147873"/>
              <a:ext cx="714356" cy="7126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/>
                <a:t>x</a:t>
              </a:r>
              <a:endParaRPr lang="ru-RU" sz="2400" i="1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29987" y="1813978"/>
              <a:ext cx="476909" cy="514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m</a:t>
              </a:r>
              <a:endParaRPr lang="ru-RU" sz="2400" i="1" dirty="0"/>
            </a:p>
          </p:txBody>
        </p:sp>
        <p:sp>
          <p:nvSpPr>
            <p:cNvPr id="58" name="Прямоугольник 57"/>
            <p:cNvSpPr/>
            <p:nvPr/>
          </p:nvSpPr>
          <p:spPr>
            <a:xfrm>
              <a:off x="3160748" y="1143045"/>
              <a:ext cx="714356" cy="71262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/>
                <a:t>y</a:t>
              </a:r>
              <a:endParaRPr lang="ru-RU" sz="2400" i="1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333536" y="1800043"/>
              <a:ext cx="323413" cy="514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r</a:t>
              </a:r>
              <a:endParaRPr lang="ru-RU" sz="2400" i="1" baseline="-25000" dirty="0"/>
            </a:p>
          </p:txBody>
        </p:sp>
      </p:grpSp>
      <p:grpSp>
        <p:nvGrpSpPr>
          <p:cNvPr id="9" name="Группа 8"/>
          <p:cNvGrpSpPr/>
          <p:nvPr/>
        </p:nvGrpSpPr>
        <p:grpSpPr>
          <a:xfrm>
            <a:off x="8423554" y="4664251"/>
            <a:ext cx="1851834" cy="920124"/>
            <a:chOff x="8414500" y="3866194"/>
            <a:chExt cx="1917435" cy="1064245"/>
          </a:xfrm>
        </p:grpSpPr>
        <p:grpSp>
          <p:nvGrpSpPr>
            <p:cNvPr id="60" name="Группа 59">
              <a:extLst>
                <a:ext uri="{FF2B5EF4-FFF2-40B4-BE49-F238E27FC236}">
                  <a16:creationId xmlns:a16="http://schemas.microsoft.com/office/drawing/2014/main" xmlns="" id="{8701AB85-9D1B-4A07-945A-B0C828F5EA28}"/>
                </a:ext>
              </a:extLst>
            </p:cNvPr>
            <p:cNvGrpSpPr/>
            <p:nvPr/>
          </p:nvGrpSpPr>
          <p:grpSpPr>
            <a:xfrm>
              <a:off x="8414500" y="3866194"/>
              <a:ext cx="1917435" cy="1064245"/>
              <a:chOff x="1740165" y="1143045"/>
              <a:chExt cx="2134939" cy="1184967"/>
            </a:xfrm>
          </p:grpSpPr>
          <p:sp>
            <p:nvSpPr>
              <p:cNvPr id="61" name="Прямоугольник 60">
                <a:extLst>
                  <a:ext uri="{FF2B5EF4-FFF2-40B4-BE49-F238E27FC236}">
                    <a16:creationId xmlns:a16="http://schemas.microsoft.com/office/drawing/2014/main" xmlns="" id="{82A98D37-D45F-49A4-ABBC-450579D3FC46}"/>
                  </a:ext>
                </a:extLst>
              </p:cNvPr>
              <p:cNvSpPr/>
              <p:nvPr/>
            </p:nvSpPr>
            <p:spPr>
              <a:xfrm>
                <a:off x="1740165" y="1147873"/>
                <a:ext cx="714356" cy="71262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i="1" dirty="0"/>
                  <a:t>y</a:t>
                </a:r>
                <a:endParaRPr lang="ru-RU" sz="2400" i="1" dirty="0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xmlns="" id="{4E77CB18-89B0-4FED-9242-A32A7787B293}"/>
                  </a:ext>
                </a:extLst>
              </p:cNvPr>
              <p:cNvSpPr txBox="1"/>
              <p:nvPr/>
            </p:nvSpPr>
            <p:spPr>
              <a:xfrm>
                <a:off x="1829987" y="1813978"/>
                <a:ext cx="476909" cy="5140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/>
                  <a:t>m</a:t>
                </a:r>
                <a:endParaRPr lang="ru-RU" sz="2400" i="1" dirty="0"/>
              </a:p>
            </p:txBody>
          </p:sp>
          <p:cxnSp>
            <p:nvCxnSpPr>
              <p:cNvPr id="63" name="Прямая со стрелкой 62">
                <a:extLst>
                  <a:ext uri="{FF2B5EF4-FFF2-40B4-BE49-F238E27FC236}">
                    <a16:creationId xmlns:a16="http://schemas.microsoft.com/office/drawing/2014/main" xmlns="" id="{EEB723B8-FA70-4BAA-A9EB-2C9B7FB5B1FE}"/>
                  </a:ext>
                </a:extLst>
              </p:cNvPr>
              <p:cNvCxnSpPr/>
              <p:nvPr/>
            </p:nvCxnSpPr>
            <p:spPr>
              <a:xfrm rot="10800000">
                <a:off x="2455731" y="1756182"/>
                <a:ext cx="704886" cy="4296"/>
              </a:xfrm>
              <a:prstGeom prst="straightConnector1">
                <a:avLst/>
              </a:prstGeom>
              <a:ln w="76200"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Прямоугольник 63">
                <a:extLst>
                  <a:ext uri="{FF2B5EF4-FFF2-40B4-BE49-F238E27FC236}">
                    <a16:creationId xmlns:a16="http://schemas.microsoft.com/office/drawing/2014/main" xmlns="" id="{45555DED-7F17-495E-9DC1-5BFEABC25505}"/>
                  </a:ext>
                </a:extLst>
              </p:cNvPr>
              <p:cNvSpPr/>
              <p:nvPr/>
            </p:nvSpPr>
            <p:spPr>
              <a:xfrm>
                <a:off x="3160748" y="1143045"/>
                <a:ext cx="714356" cy="71262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i="1" dirty="0"/>
                  <a:t>x</a:t>
                </a:r>
                <a:endParaRPr lang="ru-RU" sz="2400" i="1" dirty="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xmlns="" id="{C6026ACD-101F-4706-A7E6-3617512E6CAC}"/>
                  </a:ext>
                </a:extLst>
              </p:cNvPr>
              <p:cNvSpPr txBox="1"/>
              <p:nvPr/>
            </p:nvSpPr>
            <p:spPr>
              <a:xfrm>
                <a:off x="3333536" y="1800043"/>
                <a:ext cx="323413" cy="5140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/>
                  <a:t>r</a:t>
                </a:r>
                <a:endParaRPr lang="ru-RU" sz="2400" i="1" baseline="-25000" dirty="0"/>
              </a:p>
            </p:txBody>
          </p:sp>
        </p:grpSp>
        <p:cxnSp>
          <p:nvCxnSpPr>
            <p:cNvPr id="66" name="Прямая со стрелкой 65">
              <a:extLst>
                <a:ext uri="{FF2B5EF4-FFF2-40B4-BE49-F238E27FC236}">
                  <a16:creationId xmlns:a16="http://schemas.microsoft.com/office/drawing/2014/main" xmlns="" id="{EEB723B8-FA70-4BAA-A9EB-2C9B7FB5B1FE}"/>
                </a:ext>
              </a:extLst>
            </p:cNvPr>
            <p:cNvCxnSpPr/>
            <p:nvPr/>
          </p:nvCxnSpPr>
          <p:spPr>
            <a:xfrm>
              <a:off x="9060922" y="3999390"/>
              <a:ext cx="633073" cy="3858"/>
            </a:xfrm>
            <a:prstGeom prst="straightConnector1">
              <a:avLst/>
            </a:prstGeom>
            <a:ln w="762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xmlns="" id="{1A28BDFC-9071-4751-A506-78FB105A335B}"/>
              </a:ext>
            </a:extLst>
          </p:cNvPr>
          <p:cNvSpPr/>
          <p:nvPr/>
        </p:nvSpPr>
        <p:spPr>
          <a:xfrm>
            <a:off x="1848802" y="1100226"/>
            <a:ext cx="619628" cy="5533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</a:rPr>
              <a:t>x</a:t>
            </a:r>
            <a:endParaRPr lang="ru-RU" sz="2400" i="1" dirty="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8FF264C-4253-44F9-83FA-A343C6FA36A0}"/>
              </a:ext>
            </a:extLst>
          </p:cNvPr>
          <p:cNvSpPr txBox="1"/>
          <p:nvPr/>
        </p:nvSpPr>
        <p:spPr>
          <a:xfrm>
            <a:off x="1926713" y="1617455"/>
            <a:ext cx="428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m</a:t>
            </a:r>
            <a:endParaRPr lang="ru-RU" sz="2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9" name="Прямоугольник 68">
            <a:extLst>
              <a:ext uri="{FF2B5EF4-FFF2-40B4-BE49-F238E27FC236}">
                <a16:creationId xmlns:a16="http://schemas.microsoft.com/office/drawing/2014/main" xmlns="" id="{1985DEC2-C07A-4FAF-B16C-0B82350EB95D}"/>
              </a:ext>
            </a:extLst>
          </p:cNvPr>
          <p:cNvSpPr/>
          <p:nvPr/>
        </p:nvSpPr>
        <p:spPr>
          <a:xfrm>
            <a:off x="3081008" y="1096477"/>
            <a:ext cx="619628" cy="5533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23BD65B7-182D-4F7E-9D74-FA911B7A4EF7}"/>
              </a:ext>
            </a:extLst>
          </p:cNvPr>
          <p:cNvSpPr txBox="1"/>
          <p:nvPr/>
        </p:nvSpPr>
        <p:spPr>
          <a:xfrm>
            <a:off x="3230883" y="1606634"/>
            <a:ext cx="290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r</a:t>
            </a:r>
            <a:endParaRPr lang="ru-RU" sz="2400" i="1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1" name="Заголовок 1">
            <a:extLst>
              <a:ext uri="{FF2B5EF4-FFF2-40B4-BE49-F238E27FC236}">
                <a16:creationId xmlns:a16="http://schemas.microsoft.com/office/drawing/2014/main" xmlns="" id="{0CBE4E54-4CFF-4580-8D0C-3244A2675CB1}"/>
              </a:ext>
            </a:extLst>
          </p:cNvPr>
          <p:cNvSpPr txBox="1">
            <a:spLocks/>
          </p:cNvSpPr>
          <p:nvPr/>
        </p:nvSpPr>
        <p:spPr>
          <a:xfrm>
            <a:off x="1085813" y="2031910"/>
            <a:ext cx="10010775" cy="53021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load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чтение переменной из ячейки памяти</a:t>
            </a:r>
          </a:p>
        </p:txBody>
      </p:sp>
      <p:sp>
        <p:nvSpPr>
          <p:cNvPr id="72" name="Прямоугольник 71">
            <a:extLst>
              <a:ext uri="{FF2B5EF4-FFF2-40B4-BE49-F238E27FC236}">
                <a16:creationId xmlns:a16="http://schemas.microsoft.com/office/drawing/2014/main" xmlns="" id="{3F4651D1-AC0C-4ED1-B853-A65E68130DBB}"/>
              </a:ext>
            </a:extLst>
          </p:cNvPr>
          <p:cNvSpPr/>
          <p:nvPr/>
        </p:nvSpPr>
        <p:spPr>
          <a:xfrm>
            <a:off x="5288384" y="1301508"/>
            <a:ext cx="1556859" cy="42198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sz="2600" b="1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600" b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.load</a:t>
            </a:r>
            <a:r>
              <a:rPr lang="en-US" sz="26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ru-RU" sz="2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3" name="Прямоугольник 72">
            <a:extLst>
              <a:ext uri="{FF2B5EF4-FFF2-40B4-BE49-F238E27FC236}">
                <a16:creationId xmlns:a16="http://schemas.microsoft.com/office/drawing/2014/main" xmlns="" id="{22C428C1-0561-4C80-9957-951FD81B8438}"/>
              </a:ext>
            </a:extLst>
          </p:cNvPr>
          <p:cNvSpPr/>
          <p:nvPr/>
        </p:nvSpPr>
        <p:spPr>
          <a:xfrm>
            <a:off x="8413491" y="1082120"/>
            <a:ext cx="619628" cy="5533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</a:rPr>
              <a:t>x</a:t>
            </a:r>
            <a:endParaRPr lang="ru-RU" sz="2400" i="1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8BAD4E27-B74F-462D-8476-527ADA645F9F}"/>
              </a:ext>
            </a:extLst>
          </p:cNvPr>
          <p:cNvSpPr txBox="1"/>
          <p:nvPr/>
        </p:nvSpPr>
        <p:spPr>
          <a:xfrm>
            <a:off x="8491402" y="1599349"/>
            <a:ext cx="428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m</a:t>
            </a:r>
            <a:endParaRPr lang="ru-RU" sz="2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75" name="Прямая со стрелкой 74">
            <a:extLst>
              <a:ext uri="{FF2B5EF4-FFF2-40B4-BE49-F238E27FC236}">
                <a16:creationId xmlns:a16="http://schemas.microsoft.com/office/drawing/2014/main" xmlns="" id="{EA2CDB38-F83E-4A22-B3B7-525082E91961}"/>
              </a:ext>
            </a:extLst>
          </p:cNvPr>
          <p:cNvCxnSpPr/>
          <p:nvPr/>
        </p:nvCxnSpPr>
        <p:spPr>
          <a:xfrm>
            <a:off x="9042911" y="1358795"/>
            <a:ext cx="611414" cy="3336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Прямоугольник 75">
            <a:extLst>
              <a:ext uri="{FF2B5EF4-FFF2-40B4-BE49-F238E27FC236}">
                <a16:creationId xmlns:a16="http://schemas.microsoft.com/office/drawing/2014/main" xmlns="" id="{7389C00A-BBA7-47D8-ABD3-8A61BC6E77F9}"/>
              </a:ext>
            </a:extLst>
          </p:cNvPr>
          <p:cNvSpPr/>
          <p:nvPr/>
        </p:nvSpPr>
        <p:spPr>
          <a:xfrm>
            <a:off x="9645697" y="1078371"/>
            <a:ext cx="619628" cy="5533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</a:rPr>
              <a:t>x</a:t>
            </a:r>
            <a:endParaRPr lang="ru-RU" sz="2400" i="1" dirty="0">
              <a:solidFill>
                <a:schemeClr val="bg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6BC86448-C4D5-4884-95FE-7E91D4000593}"/>
              </a:ext>
            </a:extLst>
          </p:cNvPr>
          <p:cNvSpPr txBox="1"/>
          <p:nvPr/>
        </p:nvSpPr>
        <p:spPr>
          <a:xfrm>
            <a:off x="9795572" y="1588528"/>
            <a:ext cx="290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r</a:t>
            </a:r>
            <a:endParaRPr lang="ru-RU" sz="2400" i="1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6121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388531" y="885916"/>
            <a:ext cx="11083392" cy="7674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FAA – fetch and add, 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выборка и сложение</a:t>
            </a:r>
            <a:endParaRPr lang="ru-RU" sz="2000" dirty="0">
              <a:solidFill>
                <a:schemeClr val="tx1"/>
              </a:solidFill>
            </a:endParaRPr>
          </a:p>
          <a:p>
            <a:pPr algn="just"/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Аргументы: </a:t>
            </a:r>
            <a:r>
              <a:rPr lang="ru-RU" sz="2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– адрес ячейки памяти,  </a:t>
            </a:r>
            <a:r>
              <a:rPr lang="ru-RU" sz="2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– регистр процессора. </a:t>
            </a: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0" y="342750"/>
            <a:ext cx="12192000" cy="612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Атомарная операция </a:t>
            </a:r>
            <a:r>
              <a:rPr lang="en-US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FAA (Fetch and add)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72</a:t>
            </a:fld>
            <a:endParaRPr lang="ru-RU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1388531" y="5934277"/>
            <a:ext cx="10995380" cy="7842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Используется при реализации разделяемых счетчиков и примитивов синхронизации, 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таких как мьютексы и семафоры.</a:t>
            </a:r>
          </a:p>
        </p:txBody>
      </p:sp>
      <p:sp>
        <p:nvSpPr>
          <p:cNvPr id="23" name="Заголовок 1"/>
          <p:cNvSpPr txBox="1">
            <a:spLocks/>
          </p:cNvSpPr>
          <p:nvPr/>
        </p:nvSpPr>
        <p:spPr>
          <a:xfrm>
            <a:off x="6272880" y="2435285"/>
            <a:ext cx="2974478" cy="39324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ru-RU" sz="2000" i="1" dirty="0">
                <a:latin typeface="Calibri" panose="020F0502020204030204" pitchFamily="34" charset="0"/>
                <a:cs typeface="Times New Roman" panose="02020603050405020304" pitchFamily="18" charset="0"/>
              </a:rPr>
              <a:t>х </a:t>
            </a: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находится в </a:t>
            </a:r>
            <a:r>
              <a:rPr lang="en-US" sz="2000" i="1" dirty="0">
                <a:latin typeface="Calibri" panose="020F0502020204030204" pitchFamily="34" charset="0"/>
                <a:cs typeface="Times New Roman" panose="02020603050405020304" pitchFamily="18" charset="0"/>
              </a:rPr>
              <a:t>m</a:t>
            </a:r>
            <a:endParaRPr lang="ru-RU" sz="2000" i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6283692" y="3336403"/>
            <a:ext cx="3439274" cy="4128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ru-RU" sz="2000" i="1" dirty="0">
                <a:latin typeface="Calibri" panose="020F0502020204030204" pitchFamily="34" charset="0"/>
                <a:cs typeface="Times New Roman" panose="02020603050405020304" pitchFamily="18" charset="0"/>
              </a:rPr>
              <a:t>х </a:t>
            </a: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из </a:t>
            </a:r>
            <a:r>
              <a:rPr lang="en-US" sz="2000" i="1" dirty="0">
                <a:latin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ru-RU" sz="2000" i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копируется в </a:t>
            </a:r>
            <a:r>
              <a:rPr lang="en-US" sz="2000" i="1" dirty="0">
                <a:latin typeface="Calibri" panose="020F0502020204030204" pitchFamily="34" charset="0"/>
                <a:cs typeface="Times New Roman" panose="02020603050405020304" pitchFamily="18" charset="0"/>
              </a:rPr>
              <a:t>r</a:t>
            </a:r>
            <a:endParaRPr lang="en-US" sz="2000" b="1" baseline="-25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6246273" y="4242638"/>
            <a:ext cx="3001086" cy="412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ru-RU" sz="2000" i="1" dirty="0">
                <a:latin typeface="Calibri" panose="020F0502020204030204" pitchFamily="34" charset="0"/>
                <a:cs typeface="Times New Roman" panose="02020603050405020304" pitchFamily="18" charset="0"/>
              </a:rPr>
              <a:t>х</a:t>
            </a: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 увеличивается на 1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6278533" y="5150804"/>
            <a:ext cx="3324135" cy="41285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US" sz="2000" i="1" dirty="0">
                <a:latin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ru-RU" sz="2000" i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из </a:t>
            </a:r>
            <a:r>
              <a:rPr lang="en-US" sz="2000" i="1" dirty="0">
                <a:latin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ru-RU" sz="2000" i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копируется в </a:t>
            </a:r>
            <a:r>
              <a:rPr lang="en-US" sz="2000" i="1" dirty="0">
                <a:latin typeface="Calibri" panose="020F0502020204030204" pitchFamily="34" charset="0"/>
                <a:cs typeface="Times New Roman" panose="02020603050405020304" pitchFamily="18" charset="0"/>
              </a:rPr>
              <a:t>m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3016689" y="2343908"/>
            <a:ext cx="576000" cy="57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/>
              <a:t>x</a:t>
            </a:r>
            <a:endParaRPr lang="ru-RU" sz="2400" i="1" dirty="0"/>
          </a:p>
        </p:txBody>
      </p:sp>
      <p:sp>
        <p:nvSpPr>
          <p:cNvPr id="27" name="Прямоугольник 26"/>
          <p:cNvSpPr/>
          <p:nvPr/>
        </p:nvSpPr>
        <p:spPr>
          <a:xfrm>
            <a:off x="4311196" y="2343908"/>
            <a:ext cx="1441774" cy="576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i="1" dirty="0"/>
          </a:p>
        </p:txBody>
      </p:sp>
      <p:sp>
        <p:nvSpPr>
          <p:cNvPr id="29" name="Прямоугольник 28"/>
          <p:cNvSpPr/>
          <p:nvPr/>
        </p:nvSpPr>
        <p:spPr>
          <a:xfrm>
            <a:off x="3016689" y="3254830"/>
            <a:ext cx="576000" cy="57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/>
              <a:t>x</a:t>
            </a:r>
            <a:endParaRPr lang="ru-RU" sz="2400" i="1" dirty="0"/>
          </a:p>
        </p:txBody>
      </p:sp>
      <p:cxnSp>
        <p:nvCxnSpPr>
          <p:cNvPr id="31" name="Прямая со стрелкой 30"/>
          <p:cNvCxnSpPr/>
          <p:nvPr/>
        </p:nvCxnSpPr>
        <p:spPr>
          <a:xfrm>
            <a:off x="3592689" y="3522307"/>
            <a:ext cx="720000" cy="0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Прямоугольник 31"/>
          <p:cNvSpPr/>
          <p:nvPr/>
        </p:nvSpPr>
        <p:spPr>
          <a:xfrm>
            <a:off x="4311196" y="3254830"/>
            <a:ext cx="1441774" cy="576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/>
              <a:t>x</a:t>
            </a:r>
            <a:endParaRPr lang="ru-RU" sz="2400" i="1" dirty="0"/>
          </a:p>
        </p:txBody>
      </p:sp>
      <p:sp>
        <p:nvSpPr>
          <p:cNvPr id="34" name="Прямоугольник 33"/>
          <p:cNvSpPr/>
          <p:nvPr/>
        </p:nvSpPr>
        <p:spPr>
          <a:xfrm>
            <a:off x="3016688" y="4161064"/>
            <a:ext cx="576000" cy="57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/>
              <a:t>x</a:t>
            </a:r>
            <a:endParaRPr lang="ru-RU" sz="2400" i="1" dirty="0"/>
          </a:p>
        </p:txBody>
      </p:sp>
      <p:sp>
        <p:nvSpPr>
          <p:cNvPr id="37" name="Прямоугольник 36"/>
          <p:cNvSpPr/>
          <p:nvPr/>
        </p:nvSpPr>
        <p:spPr>
          <a:xfrm>
            <a:off x="4311196" y="4161064"/>
            <a:ext cx="1441774" cy="576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/>
              <a:t>y = x </a:t>
            </a:r>
            <a:r>
              <a:rPr lang="en-US" sz="2400" dirty="0"/>
              <a:t>+ 1</a:t>
            </a:r>
            <a:endParaRPr lang="ru-RU" sz="2400" dirty="0"/>
          </a:p>
        </p:txBody>
      </p:sp>
      <p:sp>
        <p:nvSpPr>
          <p:cNvPr id="39" name="Прямоугольник 38"/>
          <p:cNvSpPr/>
          <p:nvPr/>
        </p:nvSpPr>
        <p:spPr>
          <a:xfrm>
            <a:off x="3016688" y="5069230"/>
            <a:ext cx="576000" cy="57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/>
              <a:t>y</a:t>
            </a:r>
            <a:endParaRPr lang="ru-RU" sz="2400" i="1" dirty="0"/>
          </a:p>
        </p:txBody>
      </p:sp>
      <p:sp>
        <p:nvSpPr>
          <p:cNvPr id="40" name="TextBox 39"/>
          <p:cNvSpPr txBox="1"/>
          <p:nvPr/>
        </p:nvSpPr>
        <p:spPr>
          <a:xfrm>
            <a:off x="3120984" y="5640590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m</a:t>
            </a:r>
            <a:endParaRPr lang="ru-RU" b="1" i="1" dirty="0"/>
          </a:p>
        </p:txBody>
      </p:sp>
      <p:cxnSp>
        <p:nvCxnSpPr>
          <p:cNvPr id="41" name="Прямая со стрелкой 40"/>
          <p:cNvCxnSpPr>
            <a:cxnSpLocks/>
          </p:cNvCxnSpPr>
          <p:nvPr/>
        </p:nvCxnSpPr>
        <p:spPr>
          <a:xfrm flipH="1">
            <a:off x="3646750" y="5357230"/>
            <a:ext cx="673659" cy="0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Прямоугольник 41"/>
          <p:cNvSpPr/>
          <p:nvPr/>
        </p:nvSpPr>
        <p:spPr>
          <a:xfrm>
            <a:off x="4311195" y="5069230"/>
            <a:ext cx="1441774" cy="576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/>
              <a:t>y</a:t>
            </a:r>
            <a:endParaRPr lang="ru-RU" sz="2400" i="1" dirty="0"/>
          </a:p>
        </p:txBody>
      </p:sp>
      <p:sp>
        <p:nvSpPr>
          <p:cNvPr id="43" name="TextBox 42"/>
          <p:cNvSpPr txBox="1"/>
          <p:nvPr/>
        </p:nvSpPr>
        <p:spPr>
          <a:xfrm>
            <a:off x="4954523" y="5640590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r</a:t>
            </a:r>
            <a:endParaRPr lang="ru-RU" b="1" i="1" baseline="-25000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xmlns="" id="{0A6E5B04-B3C4-4742-944E-EED99DE59AEE}"/>
              </a:ext>
            </a:extLst>
          </p:cNvPr>
          <p:cNvSpPr/>
          <p:nvPr/>
        </p:nvSpPr>
        <p:spPr>
          <a:xfrm>
            <a:off x="5323558" y="1674033"/>
            <a:ext cx="1556859" cy="42198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sz="26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.FAA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(1)</a:t>
            </a:r>
            <a:endParaRPr lang="ru-RU" sz="2600" b="1" dirty="0"/>
          </a:p>
        </p:txBody>
      </p:sp>
    </p:spTree>
    <p:extLst>
      <p:ext uri="{BB962C8B-B14F-4D97-AF65-F5344CB8AC3E}">
        <p14:creationId xmlns:p14="http://schemas.microsoft.com/office/powerpoint/2010/main" val="25384984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/>
          <p:cNvSpPr txBox="1">
            <a:spLocks/>
          </p:cNvSpPr>
          <p:nvPr/>
        </p:nvSpPr>
        <p:spPr>
          <a:xfrm>
            <a:off x="0" y="286306"/>
            <a:ext cx="12192000" cy="3917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Атомарная операция </a:t>
            </a:r>
            <a:r>
              <a:rPr lang="en-US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CAS (Compare and swap)</a:t>
            </a: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970844" y="748112"/>
            <a:ext cx="10555871" cy="120329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CAS (compare and swap) </a:t>
            </a: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«сравнение с обменом».</a:t>
            </a: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Используется в большинстве средств синхронизации и потокобезопасных структурах данных. </a:t>
            </a:r>
          </a:p>
          <a:p>
            <a:pPr>
              <a:lnSpc>
                <a:spcPct val="120000"/>
              </a:lnSpc>
            </a:pP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Аргументы: </a:t>
            </a:r>
            <a:r>
              <a:rPr lang="ru-RU" sz="2000" i="1" dirty="0">
                <a:latin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 – адрес ячейки памяти,  </a:t>
            </a:r>
            <a:r>
              <a:rPr lang="ru-RU" sz="2000" i="1" dirty="0">
                <a:latin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ru-RU" sz="2000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000" i="1" dirty="0">
                <a:latin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ru-RU" sz="2000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 – регистры процессора. 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>
          <a:xfrm>
            <a:off x="11500338" y="6453554"/>
            <a:ext cx="691663" cy="408354"/>
          </a:xfrm>
        </p:spPr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8</a:t>
            </a:fld>
            <a:endParaRPr lang="ru-RU" dirty="0"/>
          </a:p>
        </p:txBody>
      </p:sp>
      <p:sp>
        <p:nvSpPr>
          <p:cNvPr id="37" name="Заголовок 1"/>
          <p:cNvSpPr txBox="1">
            <a:spLocks/>
          </p:cNvSpPr>
          <p:nvPr/>
        </p:nvSpPr>
        <p:spPr>
          <a:xfrm>
            <a:off x="947972" y="4142788"/>
            <a:ext cx="3541380" cy="75657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000" i="1" dirty="0">
                <a:latin typeface="Calibri" panose="020F0502020204030204" pitchFamily="34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копируется из </a:t>
            </a:r>
            <a:r>
              <a:rPr lang="en-US" sz="2000" i="1" dirty="0">
                <a:latin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2000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в </a:t>
            </a:r>
            <a:r>
              <a:rPr lang="en-US" sz="2000" i="1" dirty="0">
                <a:latin typeface="Calibri" panose="020F0502020204030204" pitchFamily="34" charset="0"/>
                <a:cs typeface="Times New Roman" panose="02020603050405020304" pitchFamily="18" charset="0"/>
              </a:rPr>
              <a:t>m</a:t>
            </a:r>
            <a:endParaRPr lang="en-US" sz="2000" b="1" i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7" name="Прямая со стрелкой 46"/>
          <p:cNvCxnSpPr/>
          <p:nvPr/>
        </p:nvCxnSpPr>
        <p:spPr>
          <a:xfrm flipH="1">
            <a:off x="4543626" y="4408187"/>
            <a:ext cx="413633" cy="39654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919777" y="3816040"/>
            <a:ext cx="909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x   </a:t>
            </a:r>
            <a:r>
              <a:rPr lang="en-US" sz="2800" dirty="0"/>
              <a:t>  </a:t>
            </a:r>
            <a:r>
              <a:rPr lang="en-US" sz="2800" i="1" dirty="0"/>
              <a:t>y</a:t>
            </a:r>
            <a:endParaRPr lang="ru-RU" sz="2800" i="1" dirty="0"/>
          </a:p>
        </p:txBody>
      </p:sp>
      <p:cxnSp>
        <p:nvCxnSpPr>
          <p:cNvPr id="49" name="Прямая со стрелкой 48"/>
          <p:cNvCxnSpPr/>
          <p:nvPr/>
        </p:nvCxnSpPr>
        <p:spPr>
          <a:xfrm rot="-5400000" flipH="1">
            <a:off x="7156031" y="4398607"/>
            <a:ext cx="413633" cy="39654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302661" y="3810395"/>
            <a:ext cx="9909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x </a:t>
            </a:r>
            <a:r>
              <a:rPr lang="en-US" sz="2800" dirty="0"/>
              <a:t>    </a:t>
            </a:r>
            <a:r>
              <a:rPr lang="en-US" sz="2800" i="1" dirty="0"/>
              <a:t> y</a:t>
            </a:r>
            <a:endParaRPr lang="ru-RU" sz="2800" i="1" dirty="0"/>
          </a:p>
        </p:txBody>
      </p:sp>
      <p:sp>
        <p:nvSpPr>
          <p:cNvPr id="5" name="Не равно 4"/>
          <p:cNvSpPr/>
          <p:nvPr/>
        </p:nvSpPr>
        <p:spPr>
          <a:xfrm>
            <a:off x="6598587" y="3962164"/>
            <a:ext cx="388115" cy="255965"/>
          </a:xfrm>
          <a:prstGeom prst="mathNotEqual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" name="Равно 5"/>
          <p:cNvSpPr/>
          <p:nvPr/>
        </p:nvSpPr>
        <p:spPr>
          <a:xfrm>
            <a:off x="5197264" y="3973453"/>
            <a:ext cx="356870" cy="266297"/>
          </a:xfrm>
          <a:prstGeom prst="mathEqual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1" name="Заголовок 1"/>
          <p:cNvSpPr txBox="1">
            <a:spLocks/>
          </p:cNvSpPr>
          <p:nvPr/>
        </p:nvSpPr>
        <p:spPr>
          <a:xfrm>
            <a:off x="8407469" y="4119549"/>
            <a:ext cx="3493234" cy="75657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ru-RU" sz="2000" i="1" dirty="0">
                <a:latin typeface="Calibri" panose="020F0502020204030204" pitchFamily="34" charset="0"/>
                <a:cs typeface="Times New Roman" panose="02020603050405020304" pitchFamily="18" charset="0"/>
              </a:rPr>
              <a:t>х </a:t>
            </a: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из </a:t>
            </a:r>
            <a:r>
              <a:rPr lang="en-US" sz="2000" i="1" dirty="0">
                <a:latin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ru-RU" sz="2000" i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копируется в </a:t>
            </a:r>
            <a:r>
              <a:rPr lang="en-US" sz="2000" i="1" dirty="0">
                <a:latin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2000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lang="en-US" sz="2000" b="1" baseline="-25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4607108" y="2217351"/>
            <a:ext cx="796745" cy="640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/>
              <a:t>x</a:t>
            </a:r>
            <a:endParaRPr lang="ru-RU" sz="2400" i="1" dirty="0"/>
          </a:p>
        </p:txBody>
      </p:sp>
      <p:sp>
        <p:nvSpPr>
          <p:cNvPr id="31" name="TextBox 30"/>
          <p:cNvSpPr txBox="1"/>
          <p:nvPr/>
        </p:nvSpPr>
        <p:spPr>
          <a:xfrm>
            <a:off x="4095755" y="2304382"/>
            <a:ext cx="416032" cy="44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m</a:t>
            </a:r>
            <a:endParaRPr lang="ru-RU" sz="2400" i="1" dirty="0"/>
          </a:p>
        </p:txBody>
      </p:sp>
      <p:sp>
        <p:nvSpPr>
          <p:cNvPr id="32" name="Прямоугольник 31"/>
          <p:cNvSpPr/>
          <p:nvPr/>
        </p:nvSpPr>
        <p:spPr>
          <a:xfrm>
            <a:off x="5883678" y="2213012"/>
            <a:ext cx="782236" cy="6403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/>
              <a:t>y</a:t>
            </a:r>
            <a:endParaRPr lang="ru-RU" sz="2400" i="1" dirty="0"/>
          </a:p>
        </p:txBody>
      </p:sp>
      <p:sp>
        <p:nvSpPr>
          <p:cNvPr id="33" name="TextBox 32"/>
          <p:cNvSpPr txBox="1"/>
          <p:nvPr/>
        </p:nvSpPr>
        <p:spPr>
          <a:xfrm>
            <a:off x="6751284" y="2298113"/>
            <a:ext cx="383336" cy="44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r</a:t>
            </a:r>
            <a:r>
              <a:rPr lang="en-US" sz="2400" i="1" baseline="-25000" dirty="0"/>
              <a:t>1</a:t>
            </a:r>
            <a:endParaRPr lang="ru-RU" sz="2400" i="1" baseline="-25000" dirty="0"/>
          </a:p>
        </p:txBody>
      </p:sp>
      <p:sp>
        <p:nvSpPr>
          <p:cNvPr id="34" name="Прямоугольник 33"/>
          <p:cNvSpPr/>
          <p:nvPr/>
        </p:nvSpPr>
        <p:spPr>
          <a:xfrm>
            <a:off x="5892618" y="2911708"/>
            <a:ext cx="782236" cy="6403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/>
              <a:t>z</a:t>
            </a:r>
            <a:endParaRPr lang="ru-RU" sz="2400" i="1" dirty="0"/>
          </a:p>
        </p:txBody>
      </p:sp>
      <p:sp>
        <p:nvSpPr>
          <p:cNvPr id="35" name="TextBox 34"/>
          <p:cNvSpPr txBox="1"/>
          <p:nvPr/>
        </p:nvSpPr>
        <p:spPr>
          <a:xfrm>
            <a:off x="6760223" y="2996808"/>
            <a:ext cx="383336" cy="44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r</a:t>
            </a:r>
            <a:r>
              <a:rPr lang="en-US" sz="2400" i="1" baseline="-25000" dirty="0"/>
              <a:t>2</a:t>
            </a:r>
            <a:endParaRPr lang="ru-RU" sz="2400" i="1" baseline="-25000" dirty="0"/>
          </a:p>
        </p:txBody>
      </p:sp>
      <p:sp>
        <p:nvSpPr>
          <p:cNvPr id="38" name="Прямоугольник 37"/>
          <p:cNvSpPr/>
          <p:nvPr/>
        </p:nvSpPr>
        <p:spPr>
          <a:xfrm>
            <a:off x="2196758" y="4941296"/>
            <a:ext cx="796745" cy="640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/>
              <a:t>z</a:t>
            </a:r>
            <a:endParaRPr lang="ru-RU" sz="2400" i="1" dirty="0"/>
          </a:p>
        </p:txBody>
      </p:sp>
      <p:sp>
        <p:nvSpPr>
          <p:cNvPr id="39" name="TextBox 38"/>
          <p:cNvSpPr txBox="1"/>
          <p:nvPr/>
        </p:nvSpPr>
        <p:spPr>
          <a:xfrm>
            <a:off x="1685406" y="5028326"/>
            <a:ext cx="416032" cy="44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m</a:t>
            </a:r>
            <a:endParaRPr lang="ru-RU" sz="2400" i="1" dirty="0"/>
          </a:p>
        </p:txBody>
      </p:sp>
      <p:cxnSp>
        <p:nvCxnSpPr>
          <p:cNvPr id="40" name="Прямая со стрелкой 39"/>
          <p:cNvCxnSpPr>
            <a:stCxn id="43" idx="1"/>
            <a:endCxn id="38" idx="3"/>
          </p:cNvCxnSpPr>
          <p:nvPr/>
        </p:nvCxnSpPr>
        <p:spPr>
          <a:xfrm flipH="1" flipV="1">
            <a:off x="2993504" y="5261486"/>
            <a:ext cx="488764" cy="69435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Прямоугольник 40"/>
          <p:cNvSpPr/>
          <p:nvPr/>
        </p:nvSpPr>
        <p:spPr>
          <a:xfrm>
            <a:off x="3473328" y="4936957"/>
            <a:ext cx="782236" cy="6403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/>
              <a:t>y</a:t>
            </a:r>
            <a:endParaRPr lang="ru-RU" sz="2400" i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40934" y="5022058"/>
            <a:ext cx="383336" cy="44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r</a:t>
            </a:r>
            <a:r>
              <a:rPr lang="en-US" sz="2400" i="1" baseline="-25000" dirty="0"/>
              <a:t>1</a:t>
            </a:r>
            <a:endParaRPr lang="ru-RU" sz="2400" i="1" baseline="-25000" dirty="0"/>
          </a:p>
        </p:txBody>
      </p:sp>
      <p:sp>
        <p:nvSpPr>
          <p:cNvPr id="43" name="Прямоугольник 42"/>
          <p:cNvSpPr/>
          <p:nvPr/>
        </p:nvSpPr>
        <p:spPr>
          <a:xfrm>
            <a:off x="3482268" y="5635653"/>
            <a:ext cx="782236" cy="6403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/>
              <a:t>z</a:t>
            </a:r>
            <a:endParaRPr lang="ru-RU" sz="2400" i="1" dirty="0"/>
          </a:p>
        </p:txBody>
      </p:sp>
      <p:sp>
        <p:nvSpPr>
          <p:cNvPr id="44" name="TextBox 43"/>
          <p:cNvSpPr txBox="1"/>
          <p:nvPr/>
        </p:nvSpPr>
        <p:spPr>
          <a:xfrm>
            <a:off x="4349873" y="5720753"/>
            <a:ext cx="383336" cy="44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r</a:t>
            </a:r>
            <a:r>
              <a:rPr lang="en-US" sz="2400" i="1" baseline="-25000" dirty="0"/>
              <a:t>2</a:t>
            </a:r>
            <a:endParaRPr lang="ru-RU" sz="2400" i="1" baseline="-25000" dirty="0"/>
          </a:p>
        </p:txBody>
      </p:sp>
      <p:sp>
        <p:nvSpPr>
          <p:cNvPr id="52" name="Прямоугольник 51"/>
          <p:cNvSpPr/>
          <p:nvPr/>
        </p:nvSpPr>
        <p:spPr>
          <a:xfrm>
            <a:off x="7983763" y="4932573"/>
            <a:ext cx="796745" cy="640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/>
              <a:t>x</a:t>
            </a:r>
            <a:endParaRPr lang="ru-RU" sz="2400" i="1" dirty="0"/>
          </a:p>
        </p:txBody>
      </p:sp>
      <p:sp>
        <p:nvSpPr>
          <p:cNvPr id="53" name="TextBox 52"/>
          <p:cNvSpPr txBox="1"/>
          <p:nvPr/>
        </p:nvSpPr>
        <p:spPr>
          <a:xfrm>
            <a:off x="7472411" y="5019603"/>
            <a:ext cx="416032" cy="44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m</a:t>
            </a:r>
            <a:endParaRPr lang="ru-RU" sz="2400" i="1" dirty="0"/>
          </a:p>
        </p:txBody>
      </p:sp>
      <p:cxnSp>
        <p:nvCxnSpPr>
          <p:cNvPr id="54" name="Прямая со стрелкой 53"/>
          <p:cNvCxnSpPr>
            <a:stCxn id="52" idx="3"/>
            <a:endCxn id="55" idx="1"/>
          </p:cNvCxnSpPr>
          <p:nvPr/>
        </p:nvCxnSpPr>
        <p:spPr>
          <a:xfrm flipV="1">
            <a:off x="8780508" y="5248425"/>
            <a:ext cx="479825" cy="433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Прямоугольник 54"/>
          <p:cNvSpPr/>
          <p:nvPr/>
        </p:nvSpPr>
        <p:spPr>
          <a:xfrm>
            <a:off x="9260333" y="4928234"/>
            <a:ext cx="782236" cy="6403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/>
              <a:t>x</a:t>
            </a:r>
            <a:endParaRPr lang="ru-RU" sz="2400" i="1" dirty="0"/>
          </a:p>
        </p:txBody>
      </p:sp>
      <p:sp>
        <p:nvSpPr>
          <p:cNvPr id="56" name="TextBox 55"/>
          <p:cNvSpPr txBox="1"/>
          <p:nvPr/>
        </p:nvSpPr>
        <p:spPr>
          <a:xfrm>
            <a:off x="10127938" y="5013335"/>
            <a:ext cx="383336" cy="44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r</a:t>
            </a:r>
            <a:r>
              <a:rPr lang="en-US" sz="2400" i="1" baseline="-25000" dirty="0"/>
              <a:t>1</a:t>
            </a:r>
            <a:endParaRPr lang="ru-RU" sz="2400" i="1" baseline="-25000" dirty="0"/>
          </a:p>
        </p:txBody>
      </p:sp>
      <p:sp>
        <p:nvSpPr>
          <p:cNvPr id="57" name="Прямоугольник 56"/>
          <p:cNvSpPr/>
          <p:nvPr/>
        </p:nvSpPr>
        <p:spPr>
          <a:xfrm>
            <a:off x="9269273" y="5626930"/>
            <a:ext cx="782236" cy="6403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/>
              <a:t>z</a:t>
            </a:r>
            <a:endParaRPr lang="ru-RU" sz="2400" i="1" dirty="0"/>
          </a:p>
        </p:txBody>
      </p:sp>
      <p:sp>
        <p:nvSpPr>
          <p:cNvPr id="58" name="TextBox 57"/>
          <p:cNvSpPr txBox="1"/>
          <p:nvPr/>
        </p:nvSpPr>
        <p:spPr>
          <a:xfrm>
            <a:off x="10136878" y="5712030"/>
            <a:ext cx="383336" cy="44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r</a:t>
            </a:r>
            <a:r>
              <a:rPr lang="en-US" sz="2400" i="1" baseline="-25000" dirty="0"/>
              <a:t>2</a:t>
            </a:r>
            <a:endParaRPr lang="ru-RU" sz="2400" i="1" baseline="-250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8329319" y="3781478"/>
            <a:ext cx="2790892" cy="437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2. «неудачный» (</a:t>
            </a:r>
            <a:r>
              <a:rPr lang="en-US" sz="20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unCAS</a:t>
            </a: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Заголовок 1"/>
          <p:cNvSpPr txBox="1">
            <a:spLocks/>
          </p:cNvSpPr>
          <p:nvPr/>
        </p:nvSpPr>
        <p:spPr>
          <a:xfrm>
            <a:off x="1584163" y="2263111"/>
            <a:ext cx="2159786" cy="75657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4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.CAS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y,z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400" b="1" i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xmlns="" id="{FF9DD4E0-A7E7-468E-95A7-7441D27BD17F}"/>
              </a:ext>
            </a:extLst>
          </p:cNvPr>
          <p:cNvSpPr/>
          <p:nvPr/>
        </p:nvSpPr>
        <p:spPr>
          <a:xfrm>
            <a:off x="1146759" y="3781478"/>
            <a:ext cx="2099998" cy="437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2. «удачный» </a:t>
            </a: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CAS</a:t>
            </a:r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xmlns="" id="{5B43E811-0FF7-4E89-AAD5-E61625093672}"/>
              </a:ext>
            </a:extLst>
          </p:cNvPr>
          <p:cNvSpPr/>
          <p:nvPr/>
        </p:nvSpPr>
        <p:spPr>
          <a:xfrm>
            <a:off x="8329319" y="2162303"/>
            <a:ext cx="3381712" cy="80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. Содержимое ячейки </a:t>
            </a: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m </a:t>
            </a: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сравнивается с регистром </a:t>
            </a:r>
            <a:r>
              <a:rPr lang="en-US" sz="2000" i="1" dirty="0">
                <a:latin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2000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228629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646177" y="814339"/>
            <a:ext cx="10854162" cy="1014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>
              <a:lnSpc>
                <a:spcPct val="90000"/>
              </a:lnSpc>
              <a:spcAft>
                <a:spcPts val="1200"/>
              </a:spcAft>
            </a:pP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Протокол </a:t>
            </a: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MESI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 характеризуется незначительными накладными расходами на </a:t>
            </a:r>
            <a:r>
              <a:rPr lang="ru-RU" sz="2000" dirty="0">
                <a:solidFill>
                  <a:schemeClr val="tx1"/>
                </a:solidFill>
              </a:rPr>
              <a:t>пересылку информации между кэш-памятью и основной памятью.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24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2032" y="277206"/>
            <a:ext cx="12192000" cy="612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Протоколы когерентности кэш-памяти</a:t>
            </a:r>
            <a:endParaRPr lang="en-US" sz="24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CB0C40-5EA9-4360-8620-CC357F913961}" type="slidenum">
              <a:rPr lang="ru-RU" smtClean="0"/>
              <a:pPr>
                <a:defRPr/>
              </a:pPr>
              <a:t>9</a:t>
            </a:fld>
            <a:endParaRPr lang="ru-RU" dirty="0"/>
          </a:p>
        </p:txBody>
      </p:sp>
      <p:sp>
        <p:nvSpPr>
          <p:cNvPr id="5" name="Овал 4"/>
          <p:cNvSpPr/>
          <p:nvPr/>
        </p:nvSpPr>
        <p:spPr>
          <a:xfrm>
            <a:off x="6451158" y="2955943"/>
            <a:ext cx="705546" cy="7067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I</a:t>
            </a:r>
            <a:endParaRPr lang="ru-RU" sz="3600" dirty="0"/>
          </a:p>
        </p:txBody>
      </p:sp>
      <p:sp>
        <p:nvSpPr>
          <p:cNvPr id="7" name="Овал 6"/>
          <p:cNvSpPr/>
          <p:nvPr/>
        </p:nvSpPr>
        <p:spPr>
          <a:xfrm>
            <a:off x="6451158" y="1774794"/>
            <a:ext cx="705546" cy="7067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</a:t>
            </a:r>
            <a:endParaRPr lang="ru-RU" sz="3600" dirty="0"/>
          </a:p>
        </p:txBody>
      </p:sp>
      <p:sp>
        <p:nvSpPr>
          <p:cNvPr id="8" name="Овал 7"/>
          <p:cNvSpPr/>
          <p:nvPr/>
        </p:nvSpPr>
        <p:spPr>
          <a:xfrm>
            <a:off x="5157110" y="1774794"/>
            <a:ext cx="705546" cy="7067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M</a:t>
            </a:r>
            <a:endParaRPr lang="ru-RU" sz="3600" dirty="0"/>
          </a:p>
        </p:txBody>
      </p:sp>
      <p:sp>
        <p:nvSpPr>
          <p:cNvPr id="9" name="Овал 8"/>
          <p:cNvSpPr/>
          <p:nvPr/>
        </p:nvSpPr>
        <p:spPr>
          <a:xfrm>
            <a:off x="5155256" y="2955943"/>
            <a:ext cx="705546" cy="7067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E</a:t>
            </a:r>
            <a:endParaRPr lang="ru-RU" sz="3600" dirty="0"/>
          </a:p>
        </p:txBody>
      </p:sp>
      <p:cxnSp>
        <p:nvCxnSpPr>
          <p:cNvPr id="11" name="Прямая соединительная линия 10"/>
          <p:cNvCxnSpPr>
            <a:stCxn id="8" idx="5"/>
            <a:endCxn id="5" idx="1"/>
          </p:cNvCxnSpPr>
          <p:nvPr/>
        </p:nvCxnSpPr>
        <p:spPr>
          <a:xfrm>
            <a:off x="5759331" y="2378036"/>
            <a:ext cx="795152" cy="68140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>
            <a:stCxn id="9" idx="6"/>
            <a:endCxn id="5" idx="2"/>
          </p:cNvCxnSpPr>
          <p:nvPr/>
        </p:nvCxnSpPr>
        <p:spPr>
          <a:xfrm>
            <a:off x="5860802" y="3309314"/>
            <a:ext cx="5903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>
            <a:stCxn id="8" idx="6"/>
            <a:endCxn id="7" idx="2"/>
          </p:cNvCxnSpPr>
          <p:nvPr/>
        </p:nvCxnSpPr>
        <p:spPr>
          <a:xfrm>
            <a:off x="5862656" y="2128165"/>
            <a:ext cx="58850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>
            <a:stCxn id="9" idx="0"/>
            <a:endCxn id="8" idx="4"/>
          </p:cNvCxnSpPr>
          <p:nvPr/>
        </p:nvCxnSpPr>
        <p:spPr>
          <a:xfrm flipV="1">
            <a:off x="5508029" y="2481536"/>
            <a:ext cx="1854" cy="47440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>
            <a:stCxn id="5" idx="0"/>
            <a:endCxn id="7" idx="4"/>
          </p:cNvCxnSpPr>
          <p:nvPr/>
        </p:nvCxnSpPr>
        <p:spPr>
          <a:xfrm flipV="1">
            <a:off x="6803931" y="2481536"/>
            <a:ext cx="0" cy="47440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>
            <a:stCxn id="7" idx="3"/>
            <a:endCxn id="9" idx="7"/>
          </p:cNvCxnSpPr>
          <p:nvPr/>
        </p:nvCxnSpPr>
        <p:spPr>
          <a:xfrm flipH="1">
            <a:off x="5757477" y="2378036"/>
            <a:ext cx="797006" cy="68140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Прямоугольник 49"/>
          <p:cNvSpPr/>
          <p:nvPr/>
        </p:nvSpPr>
        <p:spPr>
          <a:xfrm>
            <a:off x="4008713" y="1962912"/>
            <a:ext cx="1160179" cy="3550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Modified</a:t>
            </a:r>
            <a:endParaRPr lang="ru-RU" sz="2000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1" name="Прямоугольник 50"/>
          <p:cNvSpPr/>
          <p:nvPr/>
        </p:nvSpPr>
        <p:spPr>
          <a:xfrm>
            <a:off x="7177696" y="1958100"/>
            <a:ext cx="1160179" cy="3550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Shared</a:t>
            </a:r>
            <a:endParaRPr lang="ru-RU" sz="2000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2" name="Прямоугольник 51"/>
          <p:cNvSpPr/>
          <p:nvPr/>
        </p:nvSpPr>
        <p:spPr>
          <a:xfrm>
            <a:off x="4008712" y="3169046"/>
            <a:ext cx="1160179" cy="3550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Exclusive</a:t>
            </a:r>
            <a:endParaRPr lang="ru-RU" sz="2000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3" name="Прямоугольник 52"/>
          <p:cNvSpPr/>
          <p:nvPr/>
        </p:nvSpPr>
        <p:spPr>
          <a:xfrm>
            <a:off x="7224466" y="3165689"/>
            <a:ext cx="1160179" cy="3550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Invalid</a:t>
            </a:r>
            <a:endParaRPr lang="ru-RU" sz="2000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4" name="Овал 53"/>
          <p:cNvSpPr/>
          <p:nvPr/>
        </p:nvSpPr>
        <p:spPr>
          <a:xfrm>
            <a:off x="3214182" y="5819448"/>
            <a:ext cx="705546" cy="7067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E</a:t>
            </a:r>
            <a:endParaRPr lang="ru-RU" sz="3600" dirty="0"/>
          </a:p>
        </p:txBody>
      </p:sp>
      <p:sp>
        <p:nvSpPr>
          <p:cNvPr id="55" name="Овал 54"/>
          <p:cNvSpPr/>
          <p:nvPr/>
        </p:nvSpPr>
        <p:spPr>
          <a:xfrm>
            <a:off x="3214182" y="4638299"/>
            <a:ext cx="705546" cy="7067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</a:t>
            </a:r>
            <a:endParaRPr lang="ru-RU" sz="3600" dirty="0"/>
          </a:p>
        </p:txBody>
      </p:sp>
      <p:sp>
        <p:nvSpPr>
          <p:cNvPr id="56" name="Овал 55"/>
          <p:cNvSpPr/>
          <p:nvPr/>
        </p:nvSpPr>
        <p:spPr>
          <a:xfrm>
            <a:off x="1920134" y="4638299"/>
            <a:ext cx="705546" cy="7067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M</a:t>
            </a:r>
            <a:endParaRPr lang="ru-RU" sz="3600" dirty="0"/>
          </a:p>
        </p:txBody>
      </p:sp>
      <p:sp>
        <p:nvSpPr>
          <p:cNvPr id="57" name="Овал 56"/>
          <p:cNvSpPr/>
          <p:nvPr/>
        </p:nvSpPr>
        <p:spPr>
          <a:xfrm>
            <a:off x="1918280" y="5819448"/>
            <a:ext cx="705546" cy="7067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I</a:t>
            </a:r>
            <a:endParaRPr lang="ru-RU" sz="3600" dirty="0"/>
          </a:p>
        </p:txBody>
      </p:sp>
      <p:cxnSp>
        <p:nvCxnSpPr>
          <p:cNvPr id="58" name="Прямая соединительная линия 57"/>
          <p:cNvCxnSpPr>
            <a:stCxn id="56" idx="5"/>
            <a:endCxn id="54" idx="1"/>
          </p:cNvCxnSpPr>
          <p:nvPr/>
        </p:nvCxnSpPr>
        <p:spPr>
          <a:xfrm>
            <a:off x="2522355" y="5241541"/>
            <a:ext cx="795152" cy="68140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единительная линия 58"/>
          <p:cNvCxnSpPr>
            <a:stCxn id="57" idx="6"/>
            <a:endCxn id="54" idx="2"/>
          </p:cNvCxnSpPr>
          <p:nvPr/>
        </p:nvCxnSpPr>
        <p:spPr>
          <a:xfrm>
            <a:off x="2623826" y="6172819"/>
            <a:ext cx="5903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единительная линия 59"/>
          <p:cNvCxnSpPr>
            <a:stCxn id="56" idx="6"/>
            <a:endCxn id="55" idx="2"/>
          </p:cNvCxnSpPr>
          <p:nvPr/>
        </p:nvCxnSpPr>
        <p:spPr>
          <a:xfrm>
            <a:off x="2625680" y="4991670"/>
            <a:ext cx="58850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/>
          <p:cNvCxnSpPr>
            <a:stCxn id="57" idx="0"/>
            <a:endCxn id="56" idx="4"/>
          </p:cNvCxnSpPr>
          <p:nvPr/>
        </p:nvCxnSpPr>
        <p:spPr>
          <a:xfrm flipV="1">
            <a:off x="2271053" y="5345041"/>
            <a:ext cx="1854" cy="47440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/>
          <p:cNvCxnSpPr>
            <a:stCxn id="54" idx="0"/>
            <a:endCxn id="55" idx="4"/>
          </p:cNvCxnSpPr>
          <p:nvPr/>
        </p:nvCxnSpPr>
        <p:spPr>
          <a:xfrm flipV="1">
            <a:off x="3566955" y="5345041"/>
            <a:ext cx="0" cy="47440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/>
          <p:cNvCxnSpPr>
            <a:stCxn id="55" idx="3"/>
            <a:endCxn id="57" idx="7"/>
          </p:cNvCxnSpPr>
          <p:nvPr/>
        </p:nvCxnSpPr>
        <p:spPr>
          <a:xfrm flipH="1">
            <a:off x="2520501" y="5241541"/>
            <a:ext cx="797006" cy="68140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Овал 63"/>
          <p:cNvSpPr/>
          <p:nvPr/>
        </p:nvSpPr>
        <p:spPr>
          <a:xfrm>
            <a:off x="9578406" y="5807256"/>
            <a:ext cx="705546" cy="7067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I</a:t>
            </a:r>
            <a:endParaRPr lang="ru-RU" sz="3600" dirty="0"/>
          </a:p>
        </p:txBody>
      </p:sp>
      <p:sp>
        <p:nvSpPr>
          <p:cNvPr id="65" name="Овал 64"/>
          <p:cNvSpPr/>
          <p:nvPr/>
        </p:nvSpPr>
        <p:spPr>
          <a:xfrm>
            <a:off x="9578406" y="4626107"/>
            <a:ext cx="705546" cy="7067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</a:t>
            </a:r>
            <a:endParaRPr lang="ru-RU" sz="3600" dirty="0"/>
          </a:p>
        </p:txBody>
      </p:sp>
      <p:sp>
        <p:nvSpPr>
          <p:cNvPr id="66" name="Овал 65"/>
          <p:cNvSpPr/>
          <p:nvPr/>
        </p:nvSpPr>
        <p:spPr>
          <a:xfrm>
            <a:off x="8284358" y="4626107"/>
            <a:ext cx="705546" cy="7067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M</a:t>
            </a:r>
            <a:endParaRPr lang="ru-RU" sz="3600" dirty="0"/>
          </a:p>
        </p:txBody>
      </p:sp>
      <p:sp>
        <p:nvSpPr>
          <p:cNvPr id="67" name="Овал 66"/>
          <p:cNvSpPr/>
          <p:nvPr/>
        </p:nvSpPr>
        <p:spPr>
          <a:xfrm>
            <a:off x="8282504" y="5807256"/>
            <a:ext cx="705546" cy="7067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E</a:t>
            </a:r>
            <a:endParaRPr lang="ru-RU" sz="3600" dirty="0"/>
          </a:p>
        </p:txBody>
      </p:sp>
      <p:cxnSp>
        <p:nvCxnSpPr>
          <p:cNvPr id="68" name="Прямая соединительная линия 67"/>
          <p:cNvCxnSpPr>
            <a:stCxn id="66" idx="5"/>
            <a:endCxn id="64" idx="1"/>
          </p:cNvCxnSpPr>
          <p:nvPr/>
        </p:nvCxnSpPr>
        <p:spPr>
          <a:xfrm>
            <a:off x="8886579" y="5229349"/>
            <a:ext cx="795152" cy="68140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единительная линия 68"/>
          <p:cNvCxnSpPr>
            <a:stCxn id="67" idx="6"/>
            <a:endCxn id="64" idx="2"/>
          </p:cNvCxnSpPr>
          <p:nvPr/>
        </p:nvCxnSpPr>
        <p:spPr>
          <a:xfrm>
            <a:off x="8988050" y="6160627"/>
            <a:ext cx="5903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единительная линия 69"/>
          <p:cNvCxnSpPr>
            <a:stCxn id="66" idx="6"/>
            <a:endCxn id="65" idx="2"/>
          </p:cNvCxnSpPr>
          <p:nvPr/>
        </p:nvCxnSpPr>
        <p:spPr>
          <a:xfrm>
            <a:off x="8989904" y="4979478"/>
            <a:ext cx="58850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единительная линия 70"/>
          <p:cNvCxnSpPr>
            <a:stCxn id="67" idx="0"/>
            <a:endCxn id="66" idx="4"/>
          </p:cNvCxnSpPr>
          <p:nvPr/>
        </p:nvCxnSpPr>
        <p:spPr>
          <a:xfrm flipV="1">
            <a:off x="8635277" y="5332849"/>
            <a:ext cx="1854" cy="47440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единительная линия 71"/>
          <p:cNvCxnSpPr>
            <a:stCxn id="64" idx="0"/>
            <a:endCxn id="65" idx="4"/>
          </p:cNvCxnSpPr>
          <p:nvPr/>
        </p:nvCxnSpPr>
        <p:spPr>
          <a:xfrm flipV="1">
            <a:off x="9931179" y="5332849"/>
            <a:ext cx="0" cy="47440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единительная линия 72"/>
          <p:cNvCxnSpPr>
            <a:stCxn id="65" idx="3"/>
            <a:endCxn id="67" idx="7"/>
          </p:cNvCxnSpPr>
          <p:nvPr/>
        </p:nvCxnSpPr>
        <p:spPr>
          <a:xfrm flipH="1">
            <a:off x="8884725" y="5229349"/>
            <a:ext cx="797006" cy="68140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Овал 73"/>
          <p:cNvSpPr/>
          <p:nvPr/>
        </p:nvSpPr>
        <p:spPr>
          <a:xfrm>
            <a:off x="10797308" y="4626107"/>
            <a:ext cx="705546" cy="7067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F</a:t>
            </a:r>
            <a:endParaRPr lang="ru-RU" sz="3600" dirty="0"/>
          </a:p>
        </p:txBody>
      </p:sp>
      <p:sp>
        <p:nvSpPr>
          <p:cNvPr id="75" name="Прямоугольник 74"/>
          <p:cNvSpPr/>
          <p:nvPr/>
        </p:nvSpPr>
        <p:spPr>
          <a:xfrm>
            <a:off x="10797308" y="5449524"/>
            <a:ext cx="1160179" cy="3550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Forward</a:t>
            </a:r>
            <a:endParaRPr lang="ru-RU" sz="2000" b="1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6" name="Овал 75"/>
          <p:cNvSpPr/>
          <p:nvPr/>
        </p:nvSpPr>
        <p:spPr>
          <a:xfrm>
            <a:off x="709958" y="4638299"/>
            <a:ext cx="705546" cy="7067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O</a:t>
            </a:r>
            <a:endParaRPr lang="ru-RU" sz="3600" dirty="0"/>
          </a:p>
        </p:txBody>
      </p:sp>
      <p:sp>
        <p:nvSpPr>
          <p:cNvPr id="77" name="Прямоугольник 76"/>
          <p:cNvSpPr/>
          <p:nvPr/>
        </p:nvSpPr>
        <p:spPr>
          <a:xfrm>
            <a:off x="425102" y="5430904"/>
            <a:ext cx="1160179" cy="3550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Owned</a:t>
            </a:r>
            <a:endParaRPr lang="ru-RU" sz="2000" b="1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Times New Roman" panose="02020603050405020304" pitchFamily="18" charset="0"/>
            </a:endParaRPr>
          </a:p>
        </p:txBody>
      </p:sp>
      <p:cxnSp>
        <p:nvCxnSpPr>
          <p:cNvPr id="78" name="Прямая соединительная линия 77"/>
          <p:cNvCxnSpPr/>
          <p:nvPr/>
        </p:nvCxnSpPr>
        <p:spPr>
          <a:xfrm>
            <a:off x="1339424" y="4991668"/>
            <a:ext cx="58850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Прямая соединительная линия 78"/>
          <p:cNvCxnSpPr/>
          <p:nvPr/>
        </p:nvCxnSpPr>
        <p:spPr>
          <a:xfrm>
            <a:off x="10283548" y="4966330"/>
            <a:ext cx="58850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единительная линия 79"/>
          <p:cNvCxnSpPr/>
          <p:nvPr/>
        </p:nvCxnSpPr>
        <p:spPr>
          <a:xfrm>
            <a:off x="1245244" y="5269789"/>
            <a:ext cx="795152" cy="68140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Прямая соединительная линия 80"/>
          <p:cNvCxnSpPr/>
          <p:nvPr/>
        </p:nvCxnSpPr>
        <p:spPr>
          <a:xfrm flipH="1">
            <a:off x="10178703" y="5270672"/>
            <a:ext cx="797006" cy="68140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Прямая со стрелкой 82"/>
          <p:cNvCxnSpPr/>
          <p:nvPr/>
        </p:nvCxnSpPr>
        <p:spPr>
          <a:xfrm>
            <a:off x="7343082" y="3899750"/>
            <a:ext cx="939422" cy="840988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Прямоугольник 84"/>
          <p:cNvSpPr/>
          <p:nvPr/>
        </p:nvSpPr>
        <p:spPr>
          <a:xfrm>
            <a:off x="3956304" y="1576782"/>
            <a:ext cx="4326200" cy="231139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7" name="Прямая со стрелкой 86"/>
          <p:cNvCxnSpPr/>
          <p:nvPr/>
        </p:nvCxnSpPr>
        <p:spPr>
          <a:xfrm flipH="1">
            <a:off x="3956304" y="3899750"/>
            <a:ext cx="931320" cy="839533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Прямоугольник 91"/>
          <p:cNvSpPr/>
          <p:nvPr/>
        </p:nvSpPr>
        <p:spPr>
          <a:xfrm>
            <a:off x="4269070" y="4432336"/>
            <a:ext cx="1160179" cy="955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MOESI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(AMD)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endParaRPr lang="ru-RU" sz="2000" b="1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93" name="Прямоугольник 92"/>
          <p:cNvSpPr/>
          <p:nvPr/>
        </p:nvSpPr>
        <p:spPr>
          <a:xfrm>
            <a:off x="7160109" y="4429580"/>
            <a:ext cx="1160179" cy="71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MESIF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(INTEL)</a:t>
            </a:r>
            <a:endParaRPr lang="ru-RU" sz="2000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94" name="Прямоугольник 93"/>
          <p:cNvSpPr/>
          <p:nvPr/>
        </p:nvSpPr>
        <p:spPr>
          <a:xfrm>
            <a:off x="5745116" y="3928819"/>
            <a:ext cx="1160179" cy="3550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MESI</a:t>
            </a:r>
            <a:endParaRPr lang="ru-RU" sz="2000" b="1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7618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4181</TotalTime>
  <Words>6254</Words>
  <Application>Microsoft Office PowerPoint</Application>
  <PresentationFormat>Широкоэкранный</PresentationFormat>
  <Paragraphs>2061</Paragraphs>
  <Slides>72</Slides>
  <Notes>65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72</vt:i4>
      </vt:variant>
    </vt:vector>
  </HeadingPairs>
  <TitlesOfParts>
    <vt:vector size="79" baseType="lpstr">
      <vt:lpstr>Arial</vt:lpstr>
      <vt:lpstr>Calibri</vt:lpstr>
      <vt:lpstr>Consolas</vt:lpstr>
      <vt:lpstr>Symbol</vt:lpstr>
      <vt:lpstr>Times New Roman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Unknown34</dc:creator>
  <cp:lastModifiedBy>Unknown34</cp:lastModifiedBy>
  <cp:revision>483</cp:revision>
  <cp:lastPrinted>2019-06-18T13:55:40Z</cp:lastPrinted>
  <dcterms:created xsi:type="dcterms:W3CDTF">2019-04-27T09:25:41Z</dcterms:created>
  <dcterms:modified xsi:type="dcterms:W3CDTF">2019-06-27T18:01:42Z</dcterms:modified>
</cp:coreProperties>
</file>